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62" r:id="rId3"/>
    <p:sldId id="297" r:id="rId4"/>
    <p:sldId id="264" r:id="rId5"/>
    <p:sldId id="265" r:id="rId6"/>
    <p:sldId id="266" r:id="rId7"/>
    <p:sldId id="267" r:id="rId8"/>
    <p:sldId id="292" r:id="rId9"/>
    <p:sldId id="269" r:id="rId10"/>
    <p:sldId id="270" r:id="rId11"/>
    <p:sldId id="271" r:id="rId12"/>
    <p:sldId id="272" r:id="rId13"/>
    <p:sldId id="275" r:id="rId14"/>
    <p:sldId id="278" r:id="rId15"/>
    <p:sldId id="279" r:id="rId16"/>
    <p:sldId id="281" r:id="rId17"/>
    <p:sldId id="282" r:id="rId18"/>
    <p:sldId id="296" r:id="rId19"/>
    <p:sldId id="284" r:id="rId20"/>
    <p:sldId id="286" r:id="rId21"/>
    <p:sldId id="295" r:id="rId22"/>
    <p:sldId id="288" r:id="rId23"/>
    <p:sldId id="294" r:id="rId24"/>
    <p:sldId id="290" r:id="rId25"/>
    <p:sldId id="293" r:id="rId26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" panose="00000500000000000000" pitchFamily="2" charset="-52"/>
      <p:regular r:id="rId31"/>
      <p:bold r:id="rId32"/>
      <p:italic r:id="rId33"/>
      <p:boldItalic r:id="rId34"/>
    </p:embeddedFont>
    <p:embeddedFont>
      <p:font typeface="Montserrat ExtraBold" panose="00000900000000000000" pitchFamily="2" charset="-52"/>
      <p:bold r:id="rId35"/>
      <p:boldItalic r:id="rId36"/>
    </p:embeddedFont>
    <p:embeddedFont>
      <p:font typeface="Montserrat Medium" panose="00000600000000000000" pitchFamily="2" charset="-52"/>
      <p:regular r:id="rId37"/>
      <p:italic r:id="rId38"/>
    </p:embeddedFont>
    <p:embeddedFont>
      <p:font typeface="Montserrat SemiBold" panose="00000700000000000000" pitchFamily="2" charset="-52"/>
      <p:bold r:id="rId39"/>
      <p:boldItalic r:id="rId4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ина Родькина" initials="ПР" lastIdx="1" clrIdx="0">
    <p:extLst>
      <p:ext uri="{19B8F6BF-5375-455C-9EA6-DF929625EA0E}">
        <p15:presenceInfo xmlns:p15="http://schemas.microsoft.com/office/powerpoint/2012/main" userId="073c837f91b0743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840"/>
    <a:srgbClr val="FFE396"/>
    <a:srgbClr val="FFFFFF"/>
    <a:srgbClr val="5B4DA1"/>
    <a:srgbClr val="D7BE85"/>
    <a:srgbClr val="FBE7CF"/>
    <a:srgbClr val="403671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2" autoAdjust="0"/>
    <p:restoredTop sz="94620" autoAdjust="0"/>
  </p:normalViewPr>
  <p:slideViewPr>
    <p:cSldViewPr snapToGrid="0" showGuides="1">
      <p:cViewPr varScale="1">
        <p:scale>
          <a:sx n="99" d="100"/>
          <a:sy n="99" d="100"/>
        </p:scale>
        <p:origin x="75" y="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13427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25" userDrawn="1">
          <p15:clr>
            <a:srgbClr val="FBAE40"/>
          </p15:clr>
        </p15:guide>
        <p15:guide id="4" pos="7355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40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41641" y="350702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B966AB-5D23-122E-426D-1CA4D9B0F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27" y="1422400"/>
            <a:ext cx="8201676" cy="4994275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id="{20403F02-D8B1-3F0F-6CBE-99B3B19ECB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6442" y="1691803"/>
            <a:ext cx="6404719" cy="4227985"/>
          </a:xfrm>
          <a:prstGeom prst="roundRect">
            <a:avLst>
              <a:gd name="adj" fmla="val 1226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298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 центру видео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41641" y="350702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B966AB-5D23-122E-426D-1CA4D9B0F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42" y="1559715"/>
            <a:ext cx="8872871" cy="4856960"/>
          </a:xfrm>
          <a:prstGeom prst="rect">
            <a:avLst/>
          </a:prstGeom>
        </p:spPr>
      </p:pic>
      <p:sp>
        <p:nvSpPr>
          <p:cNvPr id="4" name="Мультимедиа 3">
            <a:extLst>
              <a:ext uri="{FF2B5EF4-FFF2-40B4-BE49-F238E27FC236}">
                <a16:creationId xmlns:a16="http://schemas.microsoft.com/office/drawing/2014/main" id="{99BE3B04-DE0A-A2F6-E93F-5DD8B0A37D2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698967" y="1866301"/>
            <a:ext cx="6936646" cy="405348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948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 центру фото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41641" y="350702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B966AB-5D23-122E-426D-1CA4D9B0F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42" y="1559715"/>
            <a:ext cx="8872871" cy="4856960"/>
          </a:xfrm>
          <a:prstGeom prst="rect">
            <a:avLst/>
          </a:prstGeom>
        </p:spPr>
      </p:pic>
      <p:sp>
        <p:nvSpPr>
          <p:cNvPr id="8" name="Рисунок 7">
            <a:extLst>
              <a:ext uri="{FF2B5EF4-FFF2-40B4-BE49-F238E27FC236}">
                <a16:creationId xmlns:a16="http://schemas.microsoft.com/office/drawing/2014/main" id="{E4B33C4F-CC1D-FC28-0F30-6ED8E847D6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63825" y="1818967"/>
            <a:ext cx="7010400" cy="4110345"/>
          </a:xfrm>
          <a:prstGeom prst="roundRect">
            <a:avLst>
              <a:gd name="adj" fmla="val 2554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651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1F006EB-D464-0999-2F00-0174D09A81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77175" y="441325"/>
            <a:ext cx="3798888" cy="5975350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4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7824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447251"/>
            <a:ext cx="3486150" cy="34163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D3FAB52E-84AB-F8A9-2AE7-BAA9963D61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5939" y="1880071"/>
            <a:ext cx="1027350" cy="98489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4">
            <a:extLst>
              <a:ext uri="{FF2B5EF4-FFF2-40B4-BE49-F238E27FC236}">
                <a16:creationId xmlns:a16="http://schemas.microsoft.com/office/drawing/2014/main" id="{EAEC4402-2108-3F06-20E2-3FC2C6997F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94707" y="1880071"/>
            <a:ext cx="1027350" cy="98489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Рисунок 4">
            <a:extLst>
              <a:ext uri="{FF2B5EF4-FFF2-40B4-BE49-F238E27FC236}">
                <a16:creationId xmlns:a16="http://schemas.microsoft.com/office/drawing/2014/main" id="{C8FFE74A-37B1-EA56-1B3D-7600DE653A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73475" y="1880071"/>
            <a:ext cx="1027350" cy="984896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4">
            <a:extLst>
              <a:ext uri="{FF2B5EF4-FFF2-40B4-BE49-F238E27FC236}">
                <a16:creationId xmlns:a16="http://schemas.microsoft.com/office/drawing/2014/main" id="{2B4A98D8-C7B6-DF49-99B8-D54E92390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52243" y="1880071"/>
            <a:ext cx="1027350" cy="98489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Рисунок 4">
            <a:extLst>
              <a:ext uri="{FF2B5EF4-FFF2-40B4-BE49-F238E27FC236}">
                <a16:creationId xmlns:a16="http://schemas.microsoft.com/office/drawing/2014/main" id="{94F44C61-7580-9615-5D8E-8DF3C6C3F8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31011" y="1880071"/>
            <a:ext cx="1027350" cy="98489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2" name="Рисунок 4">
            <a:extLst>
              <a:ext uri="{FF2B5EF4-FFF2-40B4-BE49-F238E27FC236}">
                <a16:creationId xmlns:a16="http://schemas.microsoft.com/office/drawing/2014/main" id="{7F555E43-75FD-950D-3B13-4B75CFD769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5939" y="3632901"/>
            <a:ext cx="1027350" cy="98489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3" name="Рисунок 4">
            <a:extLst>
              <a:ext uri="{FF2B5EF4-FFF2-40B4-BE49-F238E27FC236}">
                <a16:creationId xmlns:a16="http://schemas.microsoft.com/office/drawing/2014/main" id="{07EFA5AE-87CF-1326-F2C1-5AAE9158395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794707" y="3632901"/>
            <a:ext cx="1027350" cy="984896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4" name="Рисунок 4">
            <a:extLst>
              <a:ext uri="{FF2B5EF4-FFF2-40B4-BE49-F238E27FC236}">
                <a16:creationId xmlns:a16="http://schemas.microsoft.com/office/drawing/2014/main" id="{34280BFC-DDD3-2EFF-6A2F-D35053DF700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73475" y="3632901"/>
            <a:ext cx="1027350" cy="98489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5" name="Рисунок 4">
            <a:extLst>
              <a:ext uri="{FF2B5EF4-FFF2-40B4-BE49-F238E27FC236}">
                <a16:creationId xmlns:a16="http://schemas.microsoft.com/office/drawing/2014/main" id="{CC3C7029-DE52-E511-840A-73BB76F430A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52243" y="3632901"/>
            <a:ext cx="1027350" cy="98489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6" name="Рисунок 4">
            <a:extLst>
              <a:ext uri="{FF2B5EF4-FFF2-40B4-BE49-F238E27FC236}">
                <a16:creationId xmlns:a16="http://schemas.microsoft.com/office/drawing/2014/main" id="{A7B4926E-45A9-FDF6-26DD-D871FBA88BC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31011" y="3632901"/>
            <a:ext cx="1027350" cy="98489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8" name="Рисунок 4">
            <a:extLst>
              <a:ext uri="{FF2B5EF4-FFF2-40B4-BE49-F238E27FC236}">
                <a16:creationId xmlns:a16="http://schemas.microsoft.com/office/drawing/2014/main" id="{3A7E978C-85F7-A375-179D-AFFB80DEA53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15939" y="5385731"/>
            <a:ext cx="1027350" cy="98489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9" name="Рисунок 4">
            <a:extLst>
              <a:ext uri="{FF2B5EF4-FFF2-40B4-BE49-F238E27FC236}">
                <a16:creationId xmlns:a16="http://schemas.microsoft.com/office/drawing/2014/main" id="{0D2D6699-1C22-9035-5EE5-DB90F9818D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794707" y="5385731"/>
            <a:ext cx="1027350" cy="98489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0" name="Рисунок 4">
            <a:extLst>
              <a:ext uri="{FF2B5EF4-FFF2-40B4-BE49-F238E27FC236}">
                <a16:creationId xmlns:a16="http://schemas.microsoft.com/office/drawing/2014/main" id="{1DDB2B94-8ABB-1D55-B4FA-429D8EA4DB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73475" y="5385731"/>
            <a:ext cx="1027350" cy="98489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1" name="Рисунок 4">
            <a:extLst>
              <a:ext uri="{FF2B5EF4-FFF2-40B4-BE49-F238E27FC236}">
                <a16:creationId xmlns:a16="http://schemas.microsoft.com/office/drawing/2014/main" id="{A6A39C6C-6B28-17D4-8E8E-D12EA169298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52243" y="5385731"/>
            <a:ext cx="1027350" cy="98489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2" name="Рисунок 4">
            <a:extLst>
              <a:ext uri="{FF2B5EF4-FFF2-40B4-BE49-F238E27FC236}">
                <a16:creationId xmlns:a16="http://schemas.microsoft.com/office/drawing/2014/main" id="{862EEBAD-825C-5352-EB06-FD58B6213DD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631011" y="5385731"/>
            <a:ext cx="1027350" cy="98489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4" name="Рисунок 4">
            <a:extLst>
              <a:ext uri="{FF2B5EF4-FFF2-40B4-BE49-F238E27FC236}">
                <a16:creationId xmlns:a16="http://schemas.microsoft.com/office/drawing/2014/main" id="{517483F4-10BB-0D66-658D-8818B70ABEC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750137" y="1880071"/>
            <a:ext cx="1027350" cy="98489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6" name="Рисунок 4">
            <a:extLst>
              <a:ext uri="{FF2B5EF4-FFF2-40B4-BE49-F238E27FC236}">
                <a16:creationId xmlns:a16="http://schemas.microsoft.com/office/drawing/2014/main" id="{12593C4A-250D-5764-39F3-F8B60AF5332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09779" y="1880071"/>
            <a:ext cx="1027350" cy="98489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921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1F006EB-D464-0999-2F00-0174D09A81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77175" y="441325"/>
            <a:ext cx="3798888" cy="5975350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8DDD9906-0152-7B64-1582-EF60D49C94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5938" y="4333875"/>
            <a:ext cx="3389312" cy="2082800"/>
          </a:xfrm>
          <a:prstGeom prst="roundRect">
            <a:avLst>
              <a:gd name="adj" fmla="val 7978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Рисунок 4">
            <a:extLst>
              <a:ext uri="{FF2B5EF4-FFF2-40B4-BE49-F238E27FC236}">
                <a16:creationId xmlns:a16="http://schemas.microsoft.com/office/drawing/2014/main" id="{114159AA-95A0-E91B-776E-1C7043F1FF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96556" y="4333875"/>
            <a:ext cx="3389312" cy="2082800"/>
          </a:xfrm>
          <a:prstGeom prst="roundRect">
            <a:avLst>
              <a:gd name="adj" fmla="val 7978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00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E1F006EB-D464-0999-2F00-0174D09A81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77175" y="441326"/>
            <a:ext cx="3798888" cy="27971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CDC95177-5DF0-DAF2-DFA0-A65CB0B935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77175" y="3619501"/>
            <a:ext cx="3798888" cy="2797174"/>
          </a:xfrm>
          <a:prstGeom prst="roundRect">
            <a:avLst>
              <a:gd name="adj" fmla="val 5886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115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38128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1B09DE-085E-3D96-9FD8-FF2D199290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01"/>
          <a:stretch/>
        </p:blipFill>
        <p:spPr>
          <a:xfrm>
            <a:off x="3988744" y="230122"/>
            <a:ext cx="6654677" cy="662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65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22976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00851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24066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52705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60266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55E0B4-8ADE-8F36-A3E9-4CBEB46E69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04"/>
          <a:stretch/>
        </p:blipFill>
        <p:spPr>
          <a:xfrm>
            <a:off x="4947893" y="356654"/>
            <a:ext cx="6825007" cy="64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15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53071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65820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92161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89046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2625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0517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12812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01331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CF64C45D-2F6A-EF04-D729-FAF96FE305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53351" y="0"/>
            <a:ext cx="4438650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421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B966AB-5D23-122E-426D-1CA4D9B0F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72" y="1677988"/>
            <a:ext cx="7781945" cy="4738687"/>
          </a:xfrm>
          <a:prstGeom prst="rect">
            <a:avLst/>
          </a:prstGeom>
        </p:spPr>
      </p:pic>
      <p:sp>
        <p:nvSpPr>
          <p:cNvPr id="10" name="Мультимедиа 9">
            <a:extLst>
              <a:ext uri="{FF2B5EF4-FFF2-40B4-BE49-F238E27FC236}">
                <a16:creationId xmlns:a16="http://schemas.microsoft.com/office/drawing/2014/main" id="{63CFD41E-780B-7FBD-1E9E-1175F980EC16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285985" y="1862654"/>
            <a:ext cx="6223717" cy="4051300"/>
          </a:xfrm>
          <a:prstGeom prst="roundRect">
            <a:avLst>
              <a:gd name="adj" fmla="val 1863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124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с видео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B966AB-5D23-122E-426D-1CA4D9B0F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62" y="1677988"/>
            <a:ext cx="6696075" cy="4738687"/>
          </a:xfrm>
          <a:prstGeom prst="rect">
            <a:avLst/>
          </a:prstGeom>
        </p:spPr>
      </p:pic>
      <p:sp>
        <p:nvSpPr>
          <p:cNvPr id="10" name="Мультимедиа 9">
            <a:extLst>
              <a:ext uri="{FF2B5EF4-FFF2-40B4-BE49-F238E27FC236}">
                <a16:creationId xmlns:a16="http://schemas.microsoft.com/office/drawing/2014/main" id="{63CFD41E-780B-7FBD-1E9E-1175F980EC16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3477362" y="1862654"/>
            <a:ext cx="5187560" cy="4051300"/>
          </a:xfrm>
          <a:prstGeom prst="roundRect">
            <a:avLst>
              <a:gd name="adj" fmla="val 1863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076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B966AB-5D23-122E-426D-1CA4D9B0F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72" y="1677988"/>
            <a:ext cx="7781945" cy="4738687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id="{20403F02-D8B1-3F0F-6CBE-99B3B19ECB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8288" y="1908175"/>
            <a:ext cx="6076950" cy="4011613"/>
          </a:xfrm>
          <a:prstGeom prst="roundRect">
            <a:avLst>
              <a:gd name="adj" fmla="val 1226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52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B966AB-5D23-122E-426D-1CA4D9B0F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77988"/>
            <a:ext cx="7781945" cy="4738687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id="{20403F02-D8B1-3F0F-6CBE-99B3B19ECB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7416" y="1908175"/>
            <a:ext cx="6076950" cy="4011613"/>
          </a:xfrm>
          <a:prstGeom prst="roundRect">
            <a:avLst>
              <a:gd name="adj" fmla="val 1226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221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B27B7-E132-099D-3117-11ABA6B19D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446195"/>
            <a:ext cx="6696075" cy="757130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Греческий офлайн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1C7EEA-BC32-555E-E7F0-8D71E6EBA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677988"/>
            <a:ext cx="348615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B966AB-5D23-122E-426D-1CA4D9B0F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370"/>
          <a:stretch/>
        </p:blipFill>
        <p:spPr>
          <a:xfrm>
            <a:off x="5583677" y="1876425"/>
            <a:ext cx="6608324" cy="4540250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id="{20403F02-D8B1-3F0F-6CBE-99B3B19ECB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3694" y="2076165"/>
            <a:ext cx="5822472" cy="3843623"/>
          </a:xfrm>
          <a:prstGeom prst="roundRect">
            <a:avLst>
              <a:gd name="adj" fmla="val 1226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318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278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87BA8-D9BE-1AFD-4CFE-050EEE0A0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FCE078-63BB-D2B8-D246-501C19466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0DD476-7531-634D-4268-5842288A8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96037-815C-4FFE-8827-8CBAD8337395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FFE71-4546-64FC-9439-D981CB754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1746EE-690A-2499-36EF-106238663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6E1F-4861-47F9-9C00-DC6C19BFC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86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67" r:id="rId4"/>
    <p:sldLayoutId id="2147483673" r:id="rId5"/>
    <p:sldLayoutId id="2147483676" r:id="rId6"/>
    <p:sldLayoutId id="2147483674" r:id="rId7"/>
    <p:sldLayoutId id="2147483675" r:id="rId8"/>
    <p:sldLayoutId id="2147483677" r:id="rId9"/>
    <p:sldLayoutId id="2147483678" r:id="rId10"/>
    <p:sldLayoutId id="2147483679" r:id="rId11"/>
    <p:sldLayoutId id="2147483680" r:id="rId12"/>
    <p:sldLayoutId id="2147483668" r:id="rId13"/>
    <p:sldLayoutId id="2147483671" r:id="rId14"/>
    <p:sldLayoutId id="2147483669" r:id="rId15"/>
    <p:sldLayoutId id="2147483670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  <p:sldLayoutId id="2147483660" r:id="rId25"/>
    <p:sldLayoutId id="2147483662" r:id="rId26"/>
    <p:sldLayoutId id="2147483663" r:id="rId27"/>
    <p:sldLayoutId id="2147483665" r:id="rId28"/>
    <p:sldLayoutId id="2147483666" r:id="rId29"/>
    <p:sldLayoutId id="2147483664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Montserrat SemiBold" panose="000007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5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2" Type="http://schemas.openxmlformats.org/officeDocument/2006/relationships/image" Target="../media/image24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pn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6.jpg"/><Relationship Id="rId9" Type="http://schemas.openxmlformats.org/officeDocument/2006/relationships/image" Target="../media/image31.png"/><Relationship Id="rId14" Type="http://schemas.openxmlformats.org/officeDocument/2006/relationships/image" Target="../media/image3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82332-A906-087B-3848-6FB4FF590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268" y="1868989"/>
            <a:ext cx="5460491" cy="101245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5800" dirty="0" err="1">
                <a:solidFill>
                  <a:srgbClr val="FFE396"/>
                </a:solidFill>
                <a:latin typeface="Montserrat ExtraBold" panose="00000900000000000000" pitchFamily="2" charset="-52"/>
              </a:rPr>
              <a:t>FireTech</a:t>
            </a:r>
            <a:endParaRPr lang="ru-RU" sz="5800" dirty="0">
              <a:solidFill>
                <a:srgbClr val="FFE396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0C9CEE-E568-2090-AD7B-ADA57A32C565}"/>
              </a:ext>
            </a:extLst>
          </p:cNvPr>
          <p:cNvSpPr txBox="1"/>
          <p:nvPr/>
        </p:nvSpPr>
        <p:spPr>
          <a:xfrm>
            <a:off x="2994660" y="3244334"/>
            <a:ext cx="613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 ExtraBold" panose="00000900000000000000" pitchFamily="2" charset="-52"/>
              </a:rPr>
              <a:t>Проект </a:t>
            </a:r>
            <a:endParaRPr lang="aa-ET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D1EBC32-C062-DA6D-A50A-80DE117372FE}"/>
              </a:ext>
            </a:extLst>
          </p:cNvPr>
          <p:cNvSpPr txBox="1">
            <a:spLocks/>
          </p:cNvSpPr>
          <p:nvPr/>
        </p:nvSpPr>
        <p:spPr>
          <a:xfrm>
            <a:off x="398371" y="3019555"/>
            <a:ext cx="5558291" cy="1717393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Montserrat SemiBold" panose="00000700000000000000" pitchFamily="2" charset="-52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aa-ET" sz="3200" dirty="0">
                <a:latin typeface="Montserrat ExtraBold" panose="00000900000000000000" pitchFamily="2" charset="-52"/>
              </a:rPr>
              <a:t>Управление роем Б</a:t>
            </a:r>
            <a:r>
              <a:rPr lang="ru-RU" sz="3200" dirty="0">
                <a:latin typeface="Montserrat ExtraBold" panose="00000900000000000000" pitchFamily="2" charset="-52"/>
              </a:rPr>
              <a:t>ПЛА</a:t>
            </a:r>
            <a:r>
              <a:rPr lang="aa-ET" sz="3200" dirty="0">
                <a:latin typeface="Montserrat ExtraBold" panose="00000900000000000000" pitchFamily="2" charset="-52"/>
              </a:rPr>
              <a:t> для мониторинга </a:t>
            </a:r>
            <a:br>
              <a:rPr lang="ru-RU" sz="3200" dirty="0">
                <a:latin typeface="Montserrat ExtraBold" panose="00000900000000000000" pitchFamily="2" charset="-52"/>
              </a:rPr>
            </a:br>
            <a:r>
              <a:rPr lang="aa-ET" sz="3200" dirty="0">
                <a:latin typeface="Montserrat ExtraBold" panose="00000900000000000000" pitchFamily="2" charset="-52"/>
              </a:rPr>
              <a:t>и тушения пожаров</a:t>
            </a:r>
          </a:p>
        </p:txBody>
      </p:sp>
    </p:spTree>
    <p:extLst>
      <p:ext uri="{BB962C8B-B14F-4D97-AF65-F5344CB8AC3E}">
        <p14:creationId xmlns:p14="http://schemas.microsoft.com/office/powerpoint/2010/main" val="1535398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98F790E2-6298-36D2-3039-ADF2553EDFC8}"/>
              </a:ext>
            </a:extLst>
          </p:cNvPr>
          <p:cNvSpPr/>
          <p:nvPr/>
        </p:nvSpPr>
        <p:spPr>
          <a:xfrm>
            <a:off x="9330814" y="2060132"/>
            <a:ext cx="2345249" cy="2131440"/>
          </a:xfrm>
          <a:prstGeom prst="roundRect">
            <a:avLst>
              <a:gd name="adj" fmla="val 6980"/>
            </a:avLst>
          </a:prstGeom>
          <a:gradFill flip="none" rotWithShape="1">
            <a:gsLst>
              <a:gs pos="0">
                <a:srgbClr val="2F2840">
                  <a:alpha val="63000"/>
                </a:srgbClr>
              </a:gs>
              <a:gs pos="100000">
                <a:srgbClr val="2F284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9FAB0B88-7381-9189-7174-98BA045AE889}"/>
              </a:ext>
            </a:extLst>
          </p:cNvPr>
          <p:cNvSpPr/>
          <p:nvPr/>
        </p:nvSpPr>
        <p:spPr>
          <a:xfrm>
            <a:off x="4923375" y="2931175"/>
            <a:ext cx="2345249" cy="2131440"/>
          </a:xfrm>
          <a:prstGeom prst="roundRect">
            <a:avLst>
              <a:gd name="adj" fmla="val 6980"/>
            </a:avLst>
          </a:prstGeom>
          <a:gradFill flip="none" rotWithShape="1">
            <a:gsLst>
              <a:gs pos="0">
                <a:srgbClr val="2F2840">
                  <a:alpha val="63000"/>
                </a:srgbClr>
              </a:gs>
              <a:gs pos="100000">
                <a:srgbClr val="2F284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2B918-502E-0926-D80F-15FD7B058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621" y="311655"/>
            <a:ext cx="9039531" cy="757130"/>
          </a:xfrm>
        </p:spPr>
        <p:txBody>
          <a:bodyPr/>
          <a:lstStyle/>
          <a:p>
            <a:pPr algn="ctr"/>
            <a:r>
              <a:rPr lang="ru-RU" dirty="0">
                <a:latin typeface="Montserrat ExtraBold" panose="00000900000000000000" pitchFamily="2" charset="-52"/>
              </a:rPr>
              <a:t>Первые шаги аналитиков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1626940-FDF3-B3AE-2BDC-2E890F95B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883" y="2224229"/>
            <a:ext cx="1796077" cy="180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608395C-81C7-F264-25A8-8CFE3C5941DE}"/>
              </a:ext>
            </a:extLst>
          </p:cNvPr>
          <p:cNvGrpSpPr/>
          <p:nvPr/>
        </p:nvGrpSpPr>
        <p:grpSpPr>
          <a:xfrm>
            <a:off x="1394030" y="3429000"/>
            <a:ext cx="590550" cy="590931"/>
            <a:chOff x="1394030" y="2248734"/>
            <a:chExt cx="590550" cy="59093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55395208-7A95-66DF-479B-8349B048A64C}"/>
                </a:ext>
              </a:extLst>
            </p:cNvPr>
            <p:cNvSpPr/>
            <p:nvPr/>
          </p:nvSpPr>
          <p:spPr>
            <a:xfrm>
              <a:off x="1394030" y="2248734"/>
              <a:ext cx="590550" cy="59093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одзаголовок 2">
              <a:extLst>
                <a:ext uri="{FF2B5EF4-FFF2-40B4-BE49-F238E27FC236}">
                  <a16:creationId xmlns:a16="http://schemas.microsoft.com/office/drawing/2014/main" id="{CEC813BE-353F-BDC2-8E9B-BBDFE43787BB}"/>
                </a:ext>
              </a:extLst>
            </p:cNvPr>
            <p:cNvSpPr txBox="1">
              <a:spLocks/>
            </p:cNvSpPr>
            <p:nvPr/>
          </p:nvSpPr>
          <p:spPr>
            <a:xfrm>
              <a:off x="1441655" y="2304134"/>
              <a:ext cx="495299" cy="53553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3200" dirty="0">
                  <a:solidFill>
                    <a:srgbClr val="2F2840"/>
                  </a:solidFill>
                  <a:latin typeface="Montserrat SemiBold" panose="00000700000000000000" pitchFamily="2" charset="-52"/>
                </a:rPr>
                <a:t>1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16185B1-BF7C-2DE7-BED5-8642F9B21526}"/>
              </a:ext>
            </a:extLst>
          </p:cNvPr>
          <p:cNvGrpSpPr/>
          <p:nvPr/>
        </p:nvGrpSpPr>
        <p:grpSpPr>
          <a:xfrm>
            <a:off x="5741551" y="2060132"/>
            <a:ext cx="590550" cy="590931"/>
            <a:chOff x="1394030" y="2248734"/>
            <a:chExt cx="590550" cy="590931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2CFB1D2-48B6-4019-9368-2626241B2559}"/>
                </a:ext>
              </a:extLst>
            </p:cNvPr>
            <p:cNvSpPr/>
            <p:nvPr/>
          </p:nvSpPr>
          <p:spPr>
            <a:xfrm>
              <a:off x="1394030" y="2248734"/>
              <a:ext cx="590550" cy="59093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дзаголовок 2">
              <a:extLst>
                <a:ext uri="{FF2B5EF4-FFF2-40B4-BE49-F238E27FC236}">
                  <a16:creationId xmlns:a16="http://schemas.microsoft.com/office/drawing/2014/main" id="{366DFE4B-70FA-DF33-0C11-2DC88CF4079A}"/>
                </a:ext>
              </a:extLst>
            </p:cNvPr>
            <p:cNvSpPr txBox="1">
              <a:spLocks/>
            </p:cNvSpPr>
            <p:nvPr/>
          </p:nvSpPr>
          <p:spPr>
            <a:xfrm>
              <a:off x="1441655" y="2304134"/>
              <a:ext cx="495299" cy="53553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3200" dirty="0">
                  <a:solidFill>
                    <a:srgbClr val="2F2840"/>
                  </a:solidFill>
                  <a:latin typeface="Montserrat SemiBold" panose="00000700000000000000" pitchFamily="2" charset="-52"/>
                </a:rPr>
                <a:t>2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2F1538-6CDD-C59C-60FE-F94E8D1147BF}"/>
              </a:ext>
            </a:extLst>
          </p:cNvPr>
          <p:cNvGrpSpPr/>
          <p:nvPr/>
        </p:nvGrpSpPr>
        <p:grpSpPr>
          <a:xfrm>
            <a:off x="10208165" y="1189089"/>
            <a:ext cx="590550" cy="590931"/>
            <a:chOff x="1394030" y="2248734"/>
            <a:chExt cx="590550" cy="590931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884E15C8-2A84-CA10-9B94-2052C32B4234}"/>
                </a:ext>
              </a:extLst>
            </p:cNvPr>
            <p:cNvSpPr/>
            <p:nvPr/>
          </p:nvSpPr>
          <p:spPr>
            <a:xfrm>
              <a:off x="1394030" y="2248734"/>
              <a:ext cx="590550" cy="59093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дзаголовок 2">
              <a:extLst>
                <a:ext uri="{FF2B5EF4-FFF2-40B4-BE49-F238E27FC236}">
                  <a16:creationId xmlns:a16="http://schemas.microsoft.com/office/drawing/2014/main" id="{42507B64-52DA-8D98-519C-C7756FBC8E8C}"/>
                </a:ext>
              </a:extLst>
            </p:cNvPr>
            <p:cNvSpPr txBox="1">
              <a:spLocks/>
            </p:cNvSpPr>
            <p:nvPr/>
          </p:nvSpPr>
          <p:spPr>
            <a:xfrm>
              <a:off x="1441655" y="2304134"/>
              <a:ext cx="495299" cy="53553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3200" dirty="0">
                  <a:solidFill>
                    <a:srgbClr val="2F2840"/>
                  </a:solidFill>
                  <a:latin typeface="Montserrat SemiBold" panose="00000700000000000000" pitchFamily="2" charset="-52"/>
                </a:rPr>
                <a:t>3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A390A43-12B0-E475-6F42-5CA1AD320801}"/>
              </a:ext>
            </a:extLst>
          </p:cNvPr>
          <p:cNvGrpSpPr/>
          <p:nvPr/>
        </p:nvGrpSpPr>
        <p:grpSpPr>
          <a:xfrm>
            <a:off x="5029820" y="3073359"/>
            <a:ext cx="2199046" cy="1809067"/>
            <a:chOff x="5087161" y="3261960"/>
            <a:chExt cx="2199046" cy="1809067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A13177D6-68DE-6162-FAF2-C447DD1CD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9725" y="3983776"/>
              <a:ext cx="1650674" cy="902549"/>
            </a:xfrm>
            <a:prstGeom prst="line">
              <a:avLst/>
            </a:prstGeom>
            <a:ln w="34925" cap="rnd">
              <a:solidFill>
                <a:srgbClr val="FFE39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007719F7-FC41-553D-C9A2-EEDD568C0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7161" y="3261960"/>
              <a:ext cx="2199046" cy="1809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6D809547-1726-D7D2-5B6C-E6EC95713082}"/>
              </a:ext>
            </a:extLst>
          </p:cNvPr>
          <p:cNvSpPr/>
          <p:nvPr/>
        </p:nvSpPr>
        <p:spPr>
          <a:xfrm>
            <a:off x="515938" y="4300042"/>
            <a:ext cx="2345249" cy="2131440"/>
          </a:xfrm>
          <a:prstGeom prst="roundRect">
            <a:avLst>
              <a:gd name="adj" fmla="val 6980"/>
            </a:avLst>
          </a:prstGeom>
          <a:gradFill flip="none" rotWithShape="1">
            <a:gsLst>
              <a:gs pos="0">
                <a:srgbClr val="2F2840">
                  <a:alpha val="63000"/>
                </a:srgbClr>
              </a:gs>
              <a:gs pos="100000">
                <a:srgbClr val="2F284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30F592B-2785-9F60-03E9-8A848904B8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4" y="4969125"/>
            <a:ext cx="1428750" cy="1428750"/>
          </a:xfrm>
          <a:prstGeom prst="rect">
            <a:avLst/>
          </a:prstGeom>
        </p:spPr>
      </p:pic>
      <p:sp>
        <p:nvSpPr>
          <p:cNvPr id="30" name="Облачко с текстом: прямоугольное со скругленными углами 29">
            <a:extLst>
              <a:ext uri="{FF2B5EF4-FFF2-40B4-BE49-F238E27FC236}">
                <a16:creationId xmlns:a16="http://schemas.microsoft.com/office/drawing/2014/main" id="{BDD5FF85-9653-3714-E33B-C4623F3B4789}"/>
              </a:ext>
            </a:extLst>
          </p:cNvPr>
          <p:cNvSpPr/>
          <p:nvPr/>
        </p:nvSpPr>
        <p:spPr>
          <a:xfrm>
            <a:off x="1350520" y="4528353"/>
            <a:ext cx="1188336" cy="541593"/>
          </a:xfrm>
          <a:prstGeom prst="wedgeRoundRectCallout">
            <a:avLst>
              <a:gd name="adj1" fmla="val -40660"/>
              <a:gd name="adj2" fmla="val 78328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F2840"/>
                </a:solidFill>
                <a:latin typeface="Montserrat Medium" panose="00000600000000000000" pitchFamily="2" charset="-52"/>
              </a:rPr>
              <a:t>Ok</a:t>
            </a:r>
            <a:r>
              <a:rPr lang="ru-RU" sz="1200" dirty="0">
                <a:solidFill>
                  <a:srgbClr val="2F2840"/>
                </a:solidFill>
                <a:latin typeface="Montserrat Medium" panose="00000600000000000000" pitchFamily="2" charset="-52"/>
              </a:rPr>
              <a:t>.</a:t>
            </a:r>
            <a:r>
              <a:rPr lang="en-US" sz="1200" dirty="0">
                <a:solidFill>
                  <a:srgbClr val="2F2840"/>
                </a:solidFill>
                <a:latin typeface="Montserrat Medium" panose="00000600000000000000" pitchFamily="2" charset="-52"/>
              </a:rPr>
              <a:t>Google</a:t>
            </a:r>
            <a:r>
              <a:rPr lang="ru-RU" sz="1200" dirty="0">
                <a:solidFill>
                  <a:srgbClr val="2F2840"/>
                </a:solidFill>
                <a:latin typeface="Montserrat Medium" panose="00000600000000000000" pitchFamily="2" charset="-52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292A8B-580A-05BF-1A43-27665758DFDD}"/>
              </a:ext>
            </a:extLst>
          </p:cNvPr>
          <p:cNvSpPr txBox="1"/>
          <p:nvPr/>
        </p:nvSpPr>
        <p:spPr>
          <a:xfrm>
            <a:off x="5870468" y="3646664"/>
            <a:ext cx="663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F2840"/>
                </a:solidFill>
                <a:latin typeface="Montserrat SemiBold" panose="00000700000000000000" pitchFamily="2" charset="-52"/>
              </a:rPr>
              <a:t>RL</a:t>
            </a:r>
            <a:endParaRPr lang="ru-RU" sz="2400" dirty="0">
              <a:solidFill>
                <a:srgbClr val="2F2840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CF51F9-26F0-D735-712C-48492241E10D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10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53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7527E-599A-1BBE-BE2D-669A51DCF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0987A-0C78-A595-53F7-AD966C361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223443"/>
            <a:ext cx="6696075" cy="141250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dirty="0">
                <a:latin typeface="Montserrat ExtraBold" panose="00000900000000000000" pitchFamily="2" charset="-52"/>
              </a:rPr>
              <a:t>Алгоритмы </a:t>
            </a:r>
            <a:r>
              <a:rPr lang="en-US" dirty="0">
                <a:latin typeface="Montserrat ExtraBold" panose="00000900000000000000" pitchFamily="2" charset="-52"/>
              </a:rPr>
              <a:t>RL. </a:t>
            </a:r>
            <a:r>
              <a:rPr lang="ru-RU" sz="3200" dirty="0">
                <a:solidFill>
                  <a:srgbClr val="FFE396"/>
                </a:solidFill>
                <a:latin typeface="Montserrat ExtraBold" panose="00000900000000000000" pitchFamily="2" charset="-52"/>
              </a:rPr>
              <a:t>Почему РРО?</a:t>
            </a:r>
            <a:endParaRPr lang="ru-RU" dirty="0">
              <a:solidFill>
                <a:srgbClr val="FFE396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2D62EF-ED23-9261-73F0-38362EBDC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436" y="1963125"/>
            <a:ext cx="4890320" cy="455612"/>
          </a:xfrm>
        </p:spPr>
        <p:txBody>
          <a:bodyPr/>
          <a:lstStyle/>
          <a:p>
            <a:r>
              <a:rPr lang="ru-RU" sz="2400" dirty="0">
                <a:latin typeface="Montserrat SemiBold" panose="00000700000000000000" pitchFamily="2" charset="-52"/>
              </a:rPr>
              <a:t>Р</a:t>
            </a:r>
            <a:r>
              <a:rPr lang="en-US" sz="2400" dirty="0" err="1">
                <a:latin typeface="Montserrat SemiBold" panose="00000700000000000000" pitchFamily="2" charset="-52"/>
              </a:rPr>
              <a:t>roximal</a:t>
            </a:r>
            <a:r>
              <a:rPr lang="en-US" sz="2400" dirty="0">
                <a:latin typeface="Montserrat SemiBold" panose="00000700000000000000" pitchFamily="2" charset="-52"/>
              </a:rPr>
              <a:t> </a:t>
            </a:r>
            <a:r>
              <a:rPr lang="ru-RU" sz="2400" dirty="0">
                <a:latin typeface="Montserrat SemiBold" panose="00000700000000000000" pitchFamily="2" charset="-52"/>
              </a:rPr>
              <a:t>Р</a:t>
            </a:r>
            <a:r>
              <a:rPr lang="en-US" sz="2400" dirty="0" err="1">
                <a:latin typeface="Montserrat SemiBold" panose="00000700000000000000" pitchFamily="2" charset="-52"/>
              </a:rPr>
              <a:t>olicy</a:t>
            </a:r>
            <a:r>
              <a:rPr lang="en-US" sz="2400" dirty="0">
                <a:latin typeface="Montserrat SemiBold" panose="00000700000000000000" pitchFamily="2" charset="-52"/>
              </a:rPr>
              <a:t> </a:t>
            </a:r>
            <a:r>
              <a:rPr lang="ru-RU" sz="2400" dirty="0">
                <a:latin typeface="Montserrat SemiBold" panose="00000700000000000000" pitchFamily="2" charset="-52"/>
              </a:rPr>
              <a:t>О</a:t>
            </a:r>
            <a:r>
              <a:rPr lang="en-US" sz="2400" dirty="0" err="1">
                <a:latin typeface="Montserrat SemiBold" panose="00000700000000000000" pitchFamily="2" charset="-52"/>
              </a:rPr>
              <a:t>ptimization</a:t>
            </a:r>
            <a:endParaRPr lang="en-US" sz="2400" dirty="0">
              <a:latin typeface="Montserrat SemiBold" panose="00000700000000000000" pitchFamily="2" charset="-52"/>
            </a:endParaRPr>
          </a:p>
          <a:p>
            <a:endParaRPr lang="ru-RU" sz="2400" dirty="0">
              <a:latin typeface="Montserrat SemiBold" panose="00000700000000000000" pitchFamily="2" charset="-52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19D31BCA-7C73-D4F6-199D-513481FFEE6F}"/>
              </a:ext>
            </a:extLst>
          </p:cNvPr>
          <p:cNvSpPr txBox="1">
            <a:spLocks/>
          </p:cNvSpPr>
          <p:nvPr/>
        </p:nvSpPr>
        <p:spPr>
          <a:xfrm>
            <a:off x="399436" y="2441678"/>
            <a:ext cx="5549080" cy="987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800" dirty="0">
                <a:latin typeface="Montserrat Medium" panose="00000600000000000000" pitchFamily="2" charset="-52"/>
              </a:rPr>
              <a:t>Цель PPO максимизировать ожидаемую сумму наград через оптимизацию параметров политики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66129528-01BE-A5DB-D5B4-651F58C0C92E}"/>
              </a:ext>
            </a:extLst>
          </p:cNvPr>
          <p:cNvSpPr txBox="1">
            <a:spLocks/>
          </p:cNvSpPr>
          <p:nvPr/>
        </p:nvSpPr>
        <p:spPr>
          <a:xfrm>
            <a:off x="419100" y="3760736"/>
            <a:ext cx="5549080" cy="198144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buClr>
                <a:srgbClr val="FFE396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latin typeface="Montserrat Medium" panose="00000600000000000000" pitchFamily="2" charset="-52"/>
              </a:rPr>
              <a:t>Универсальный: дискретные </a:t>
            </a:r>
            <a:br>
              <a:rPr lang="ru-RU" sz="1800" dirty="0">
                <a:latin typeface="Montserrat Medium" panose="00000600000000000000" pitchFamily="2" charset="-52"/>
              </a:rPr>
            </a:br>
            <a:r>
              <a:rPr lang="ru-RU" sz="1800" dirty="0">
                <a:latin typeface="Montserrat Medium" panose="00000600000000000000" pitchFamily="2" charset="-52"/>
              </a:rPr>
              <a:t>и непрерывные действия</a:t>
            </a:r>
          </a:p>
          <a:p>
            <a:pPr marL="285750" indent="-285750">
              <a:lnSpc>
                <a:spcPct val="110000"/>
              </a:lnSpc>
              <a:buClr>
                <a:srgbClr val="FFE396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latin typeface="Montserrat Medium" panose="00000600000000000000" pitchFamily="2" charset="-52"/>
              </a:rPr>
              <a:t>Стохастическая политика</a:t>
            </a:r>
          </a:p>
          <a:p>
            <a:pPr marL="285750" indent="-285750">
              <a:lnSpc>
                <a:spcPct val="110000"/>
              </a:lnSpc>
              <a:buClr>
                <a:srgbClr val="FFE396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latin typeface="Montserrat Medium" panose="00000600000000000000" pitchFamily="2" charset="-52"/>
              </a:rPr>
              <a:t>Скорость обучения</a:t>
            </a:r>
          </a:p>
          <a:p>
            <a:pPr marL="285750" indent="-285750">
              <a:lnSpc>
                <a:spcPct val="110000"/>
              </a:lnSpc>
              <a:buClr>
                <a:srgbClr val="FFE396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latin typeface="Montserrat Medium" panose="00000600000000000000" pitchFamily="2" charset="-52"/>
              </a:rPr>
              <a:t>Используется в робототехнике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6ED8C7-70DF-A1B0-3771-DF87A7B3C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9948" y="1131690"/>
            <a:ext cx="6216115" cy="46104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19AFFA-366A-ACE4-9A3B-98E03899FDAA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11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987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637CC-6B3B-2CF7-731A-D8DEDA55F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1687B09-A769-FE62-3AFD-886227D6E666}"/>
              </a:ext>
            </a:extLst>
          </p:cNvPr>
          <p:cNvSpPr/>
          <p:nvPr/>
        </p:nvSpPr>
        <p:spPr>
          <a:xfrm>
            <a:off x="7384026" y="0"/>
            <a:ext cx="4807974" cy="685799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2F2840">
                  <a:alpha val="63000"/>
                </a:srgbClr>
              </a:gs>
              <a:gs pos="100000">
                <a:srgbClr val="2F284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7041A-B993-E580-9ED4-ED6FB0BA9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772" y="218886"/>
            <a:ext cx="6696075" cy="141250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dirty="0" err="1">
                <a:latin typeface="Montserrat ExtraBold" panose="00000900000000000000" pitchFamily="2" charset="-52"/>
              </a:rPr>
              <a:t>Гиперпараметры</a:t>
            </a:r>
            <a:r>
              <a:rPr lang="ru-RU" dirty="0">
                <a:latin typeface="Montserrat ExtraBold" panose="00000900000000000000" pitchFamily="2" charset="-52"/>
              </a:rPr>
              <a:t>. </a:t>
            </a:r>
            <a:br>
              <a:rPr lang="ru-RU" dirty="0">
                <a:latin typeface="Montserrat ExtraBold" panose="00000900000000000000" pitchFamily="2" charset="-52"/>
              </a:rPr>
            </a:br>
            <a:r>
              <a:rPr lang="ru-RU" sz="3200" dirty="0">
                <a:solidFill>
                  <a:srgbClr val="FFE396"/>
                </a:solidFill>
                <a:latin typeface="Montserrat ExtraBold" panose="00000900000000000000" pitchFamily="2" charset="-52"/>
              </a:rPr>
              <a:t>В поисках лучших</a:t>
            </a:r>
            <a:endParaRPr lang="ru-RU" dirty="0">
              <a:solidFill>
                <a:srgbClr val="FFE396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F565F22F-2EBF-2569-31A6-219BCBC0D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786" y="2059850"/>
            <a:ext cx="6021030" cy="4197431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1800" dirty="0">
                <a:solidFill>
                  <a:srgbClr val="FFE396"/>
                </a:solidFill>
                <a:latin typeface="Montserrat SemiBold" panose="00000700000000000000" pitchFamily="2" charset="-52"/>
              </a:rPr>
              <a:t>Learning Rate: </a:t>
            </a:r>
            <a:r>
              <a:rPr lang="ru-RU" sz="1800" dirty="0">
                <a:latin typeface="Montserrat Medium" panose="00000600000000000000" pitchFamily="2" charset="-52"/>
              </a:rPr>
              <a:t>Скорость обучения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   → 3</a:t>
            </a:r>
            <a:r>
              <a:rPr lang="en-US" sz="1800" dirty="0">
                <a:latin typeface="Montserrat Medium" panose="00000600000000000000" pitchFamily="2" charset="-52"/>
              </a:rPr>
              <a:t>e-4 — 1e-5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1800" dirty="0">
                <a:solidFill>
                  <a:srgbClr val="FFE396"/>
                </a:solidFill>
                <a:latin typeface="Montserrat SemiBold" panose="00000700000000000000" pitchFamily="2" charset="-52"/>
              </a:rPr>
              <a:t>n-steps: </a:t>
            </a:r>
            <a:r>
              <a:rPr lang="ru-RU" sz="1800" dirty="0">
                <a:latin typeface="Montserrat Medium" panose="00000600000000000000" pitchFamily="2" charset="-52"/>
              </a:rPr>
              <a:t>Количество шагов перед обновлением политики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   → 2048-4096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1800" dirty="0">
                <a:solidFill>
                  <a:srgbClr val="FFE396"/>
                </a:solidFill>
                <a:latin typeface="Montserrat SemiBold" panose="00000700000000000000" pitchFamily="2" charset="-52"/>
              </a:rPr>
              <a:t>Clip Range: </a:t>
            </a:r>
            <a:r>
              <a:rPr lang="ru-RU" sz="1800" dirty="0">
                <a:latin typeface="Montserrat Medium" panose="00000600000000000000" pitchFamily="2" charset="-52"/>
              </a:rPr>
              <a:t>ограничивает изменение политики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   → 0.1-0.3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1800" dirty="0" err="1">
                <a:solidFill>
                  <a:srgbClr val="FFE396"/>
                </a:solidFill>
                <a:latin typeface="Montserrat SemiBold" panose="00000700000000000000" pitchFamily="2" charset="-52"/>
              </a:rPr>
              <a:t>Policy_kwargs</a:t>
            </a:r>
            <a:r>
              <a:rPr lang="en-US" sz="1800" dirty="0">
                <a:solidFill>
                  <a:srgbClr val="FFE396"/>
                </a:solidFill>
                <a:latin typeface="Montserrat SemiBold" panose="00000700000000000000" pitchFamily="2" charset="-52"/>
              </a:rPr>
              <a:t> </a:t>
            </a:r>
            <a:r>
              <a:rPr lang="en-US" sz="1800" dirty="0">
                <a:solidFill>
                  <a:srgbClr val="FFE396"/>
                </a:solidFill>
                <a:latin typeface="Montserrat Medium" panose="00000600000000000000" pitchFamily="2" charset="-52"/>
              </a:rPr>
              <a:t>= </a:t>
            </a:r>
            <a:r>
              <a:rPr lang="en-US" sz="1800" dirty="0" err="1">
                <a:solidFill>
                  <a:srgbClr val="FFE396"/>
                </a:solidFill>
                <a:latin typeface="Montserrat Medium" panose="00000600000000000000" pitchFamily="2" charset="-52"/>
              </a:rPr>
              <a:t>dict</a:t>
            </a:r>
            <a:r>
              <a:rPr lang="en-US" sz="1800" dirty="0">
                <a:solidFill>
                  <a:srgbClr val="FFE396"/>
                </a:solidFill>
                <a:latin typeface="Montserrat Medium" panose="00000600000000000000" pitchFamily="2" charset="-52"/>
              </a:rPr>
              <a:t>(</a:t>
            </a:r>
            <a:r>
              <a:rPr lang="en-US" sz="1800" dirty="0" err="1">
                <a:solidFill>
                  <a:srgbClr val="FFE396"/>
                </a:solidFill>
                <a:latin typeface="Montserrat Medium" panose="00000600000000000000" pitchFamily="2" charset="-52"/>
              </a:rPr>
              <a:t>net_arch</a:t>
            </a:r>
            <a:r>
              <a:rPr lang="en-US" sz="1800" dirty="0">
                <a:solidFill>
                  <a:srgbClr val="FFE396"/>
                </a:solidFill>
                <a:latin typeface="Montserrat Medium" panose="00000600000000000000" pitchFamily="2" charset="-52"/>
              </a:rPr>
              <a:t>=[  ])</a:t>
            </a:r>
            <a:r>
              <a:rPr lang="en-US" sz="1800" dirty="0">
                <a:latin typeface="Montserrat Medium" panose="00000600000000000000" pitchFamily="2" charset="-52"/>
              </a:rPr>
              <a:t>:</a:t>
            </a:r>
            <a:r>
              <a:rPr lang="ru-RU" sz="1800" dirty="0">
                <a:latin typeface="Montserrat Medium" panose="00000600000000000000" pitchFamily="2" charset="-52"/>
              </a:rPr>
              <a:t>число нейронов в скрытых слоях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   → 32-256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E33FA3-5AA0-8E9A-F808-C7BEEFA12D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t="1860" r="4123" b="497"/>
          <a:stretch/>
        </p:blipFill>
        <p:spPr>
          <a:xfrm>
            <a:off x="8361547" y="4842057"/>
            <a:ext cx="2793999" cy="1574618"/>
          </a:xfrm>
          <a:prstGeom prst="roundRect">
            <a:avLst>
              <a:gd name="adj" fmla="val 7505"/>
            </a:avLst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897DC8-6A02-0F16-BA77-8CE5F676C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-649" r="3184" b="3007"/>
          <a:stretch/>
        </p:blipFill>
        <p:spPr>
          <a:xfrm>
            <a:off x="8361548" y="2736474"/>
            <a:ext cx="2794000" cy="1664257"/>
          </a:xfrm>
          <a:prstGeom prst="roundRect">
            <a:avLst>
              <a:gd name="adj" fmla="val 7284"/>
            </a:avLst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218F9B-7B72-2998-8445-FDD9B920B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"/>
          <a:stretch/>
        </p:blipFill>
        <p:spPr>
          <a:xfrm>
            <a:off x="8361548" y="452368"/>
            <a:ext cx="2793999" cy="1831738"/>
          </a:xfrm>
          <a:prstGeom prst="roundRect">
            <a:avLst>
              <a:gd name="adj" fmla="val 3850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9CF122-4F8E-B424-F05C-F4007581B632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12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54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A62B0C-FBFA-7F57-8E5A-A7E11C33F6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11122" r="200" b="13434"/>
          <a:stretch/>
        </p:blipFill>
        <p:spPr>
          <a:xfrm>
            <a:off x="6328581" y="2036372"/>
            <a:ext cx="5863419" cy="3870654"/>
          </a:xfrm>
          <a:prstGeom prst="roundRect">
            <a:avLst>
              <a:gd name="adj" fmla="val 2210"/>
            </a:avLst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FD5C303-3F6F-DB9F-E406-9492AD752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820" y="235765"/>
            <a:ext cx="10240550" cy="13234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000" dirty="0">
                <a:latin typeface="Montserrat ExtraBold" panose="00000900000000000000" pitchFamily="2" charset="-52"/>
              </a:rPr>
              <a:t>PPO </a:t>
            </a:r>
            <a:r>
              <a:rPr lang="ru-RU" sz="4000" dirty="0" err="1">
                <a:latin typeface="Montserrat ExtraBold" panose="00000900000000000000" pitchFamily="2" charset="-52"/>
              </a:rPr>
              <a:t>vs</a:t>
            </a:r>
            <a:r>
              <a:rPr lang="ru-RU" sz="4000" dirty="0">
                <a:latin typeface="Montserrat ExtraBold" panose="00000900000000000000" pitchFamily="2" charset="-52"/>
              </a:rPr>
              <a:t> </a:t>
            </a:r>
            <a:r>
              <a:rPr lang="ru-RU" sz="4000" dirty="0" err="1">
                <a:latin typeface="Montserrat ExtraBold" panose="00000900000000000000" pitchFamily="2" charset="-52"/>
              </a:rPr>
              <a:t>random</a:t>
            </a:r>
            <a:r>
              <a:rPr lang="ru-RU" sz="4000" dirty="0">
                <a:latin typeface="Montserrat ExtraBold" panose="00000900000000000000" pitchFamily="2" charset="-52"/>
              </a:rPr>
              <a:t> </a:t>
            </a:r>
            <a:r>
              <a:rPr lang="ru-RU" sz="4000" dirty="0" err="1">
                <a:latin typeface="Montserrat ExtraBold" panose="00000900000000000000" pitchFamily="2" charset="-52"/>
              </a:rPr>
              <a:t>vs</a:t>
            </a:r>
            <a:r>
              <a:rPr lang="ru-RU" sz="4000" dirty="0">
                <a:latin typeface="Montserrat ExtraBold" panose="00000900000000000000" pitchFamily="2" charset="-52"/>
              </a:rPr>
              <a:t> жёсткие правила: </a:t>
            </a:r>
            <a:r>
              <a:rPr lang="ru-RU" sz="4000" dirty="0">
                <a:solidFill>
                  <a:srgbClr val="FFE396"/>
                </a:solidFill>
                <a:latin typeface="Montserrat ExtraBold" panose="00000900000000000000" pitchFamily="2" charset="-52"/>
              </a:rPr>
              <a:t>кто лучше справляется?</a:t>
            </a:r>
          </a:p>
        </p:txBody>
      </p:sp>
      <p:sp>
        <p:nvSpPr>
          <p:cNvPr id="6" name="Подзаголовок 3">
            <a:extLst>
              <a:ext uri="{FF2B5EF4-FFF2-40B4-BE49-F238E27FC236}">
                <a16:creationId xmlns:a16="http://schemas.microsoft.com/office/drawing/2014/main" id="{CDD39803-41CB-4058-EECD-4A4D3086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2456926"/>
            <a:ext cx="3941763" cy="369332"/>
          </a:xfrm>
        </p:spPr>
        <p:txBody>
          <a:bodyPr/>
          <a:lstStyle/>
          <a:p>
            <a:r>
              <a:rPr lang="en-US" i="1" dirty="0">
                <a:latin typeface="Montserrat Medium" panose="00000600000000000000" pitchFamily="2" charset="-52"/>
              </a:rPr>
              <a:t>(</a:t>
            </a:r>
            <a:r>
              <a:rPr lang="en-US" i="1" dirty="0" err="1">
                <a:latin typeface="Montserrat Medium" panose="00000600000000000000" pitchFamily="2" charset="-52"/>
              </a:rPr>
              <a:t>random_steps</a:t>
            </a:r>
            <a:r>
              <a:rPr lang="en-US" i="1" dirty="0">
                <a:latin typeface="Montserrat Medium" panose="00000600000000000000" pitchFamily="2" charset="-52"/>
              </a:rPr>
              <a:t> – </a:t>
            </a:r>
            <a:r>
              <a:rPr lang="en-US" i="1" dirty="0" err="1">
                <a:latin typeface="Montserrat Medium" panose="00000600000000000000" pitchFamily="2" charset="-52"/>
              </a:rPr>
              <a:t>PPO_steps</a:t>
            </a:r>
            <a:r>
              <a:rPr lang="en-US" i="1" dirty="0">
                <a:latin typeface="Montserrat Medium" panose="00000600000000000000" pitchFamily="2" charset="-52"/>
              </a:rPr>
              <a:t>)</a:t>
            </a:r>
            <a:endParaRPr lang="ru-RU" i="1" dirty="0">
              <a:latin typeface="Montserrat Medium" panose="000006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E0F26-9251-357C-952F-DA44676D9219}"/>
              </a:ext>
            </a:extLst>
          </p:cNvPr>
          <p:cNvSpPr txBox="1"/>
          <p:nvPr/>
        </p:nvSpPr>
        <p:spPr>
          <a:xfrm>
            <a:off x="432616" y="1774365"/>
            <a:ext cx="3090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SemiBold" panose="00000700000000000000" pitchFamily="2" charset="-52"/>
              </a:rPr>
              <a:t>Эффективность</a:t>
            </a:r>
            <a:endParaRPr lang="ru-RU" sz="2000" dirty="0">
              <a:latin typeface="Montserrat SemiBold" panose="000007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A71520-5E06-C301-309D-256D175D18D6}"/>
              </a:ext>
            </a:extLst>
          </p:cNvPr>
          <p:cNvSpPr txBox="1"/>
          <p:nvPr/>
        </p:nvSpPr>
        <p:spPr>
          <a:xfrm>
            <a:off x="4337336" y="2759097"/>
            <a:ext cx="317215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</a:t>
            </a:r>
            <a:endParaRPr lang="ru-RU" dirty="0">
              <a:solidFill>
                <a:schemeClr val="bg2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3C7A32E-9644-6676-73A0-EEA297F7B0BB}"/>
              </a:ext>
            </a:extLst>
          </p:cNvPr>
          <p:cNvCxnSpPr>
            <a:cxnSpLocks/>
          </p:cNvCxnSpPr>
          <p:nvPr/>
        </p:nvCxnSpPr>
        <p:spPr>
          <a:xfrm>
            <a:off x="609601" y="2892167"/>
            <a:ext cx="3707865" cy="7694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14D69C6-CD63-E77E-0D81-A0735F6D87D2}"/>
              </a:ext>
            </a:extLst>
          </p:cNvPr>
          <p:cNvSpPr txBox="1"/>
          <p:nvPr/>
        </p:nvSpPr>
        <p:spPr>
          <a:xfrm>
            <a:off x="4654551" y="2728319"/>
            <a:ext cx="8913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100%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B48DB8-41E5-93A7-0714-0C83A5601687}"/>
              </a:ext>
            </a:extLst>
          </p:cNvPr>
          <p:cNvSpPr txBox="1"/>
          <p:nvPr/>
        </p:nvSpPr>
        <p:spPr>
          <a:xfrm>
            <a:off x="1375568" y="2875713"/>
            <a:ext cx="2222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random_steps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036E77-9403-2D49-21BE-31492B8337DB}"/>
              </a:ext>
            </a:extLst>
          </p:cNvPr>
          <p:cNvSpPr txBox="1"/>
          <p:nvPr/>
        </p:nvSpPr>
        <p:spPr>
          <a:xfrm>
            <a:off x="1964951" y="3454382"/>
            <a:ext cx="1121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FFE396"/>
                </a:solidFill>
                <a:effectLst/>
                <a:uLnTx/>
                <a:uFillTx/>
                <a:latin typeface="Montserrat SemiBold" panose="00000700000000000000" pitchFamily="2" charset="-52"/>
              </a:rPr>
              <a:t>89</a:t>
            </a:r>
            <a:r>
              <a:rPr kumimoji="0" lang="ru-RU" sz="2400" b="0" u="none" strike="noStrike" kern="1200" cap="none" spc="0" normalizeH="0" baseline="0" noProof="0" dirty="0">
                <a:ln>
                  <a:noFill/>
                </a:ln>
                <a:solidFill>
                  <a:srgbClr val="FFE396"/>
                </a:solidFill>
                <a:effectLst/>
                <a:uLnTx/>
                <a:uFillTx/>
                <a:latin typeface="Montserrat SemiBold" panose="00000700000000000000" pitchFamily="2" charset="-52"/>
              </a:rPr>
              <a:t>.5%</a:t>
            </a:r>
            <a:endParaRPr lang="ru-RU" sz="2000" dirty="0">
              <a:solidFill>
                <a:srgbClr val="FFE396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D602C-F2C2-D5E6-D8E5-B75646CB180F}"/>
              </a:ext>
            </a:extLst>
          </p:cNvPr>
          <p:cNvSpPr txBox="1"/>
          <p:nvPr/>
        </p:nvSpPr>
        <p:spPr>
          <a:xfrm>
            <a:off x="2079251" y="3212323"/>
            <a:ext cx="8913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0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=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FB3D02-507E-10F8-5916-F89D4FEC3802}"/>
              </a:ext>
            </a:extLst>
          </p:cNvPr>
          <p:cNvSpPr txBox="1"/>
          <p:nvPr/>
        </p:nvSpPr>
        <p:spPr>
          <a:xfrm>
            <a:off x="419520" y="4040487"/>
            <a:ext cx="3090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SemiBold" panose="00000700000000000000" pitchFamily="2" charset="-52"/>
              </a:rPr>
              <a:t>Стабильность</a:t>
            </a:r>
            <a:endParaRPr lang="ru-RU" sz="2000" dirty="0">
              <a:latin typeface="Montserrat SemiBold" panose="00000700000000000000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919FA7-EEDD-0E38-CCF1-5A6F65C2C660}"/>
              </a:ext>
            </a:extLst>
          </p:cNvPr>
          <p:cNvSpPr txBox="1"/>
          <p:nvPr/>
        </p:nvSpPr>
        <p:spPr>
          <a:xfrm>
            <a:off x="432616" y="4570490"/>
            <a:ext cx="4875984" cy="142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std(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PPO_steps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)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=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20.26</a:t>
            </a:r>
          </a:p>
          <a:p>
            <a:pPr>
              <a:lnSpc>
                <a:spcPct val="150000"/>
              </a:lnSpc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std(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random_steps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)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=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108.05</a:t>
            </a:r>
          </a:p>
          <a:p>
            <a:pPr>
              <a:lnSpc>
                <a:spcPct val="150000"/>
              </a:lnSpc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std(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algo_steps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)  = 6.09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85F9F9-32F6-78FB-E113-0B4FC82E610F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13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588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40D6E5-091D-9551-1339-554F107C30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" b="283"/>
          <a:stretch>
            <a:fillRect/>
          </a:stretch>
        </p:blipFill>
        <p:spPr>
          <a:xfrm>
            <a:off x="3104498" y="1691803"/>
            <a:ext cx="6404719" cy="4227985"/>
          </a:xfr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AF75DFE-97D2-E8A9-4BA7-2ADD263CC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3201"/>
            <a:ext cx="10363200" cy="84681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dirty="0" err="1">
                <a:latin typeface="Montserrat ExtraBold" panose="00000900000000000000" pitchFamily="2" charset="-52"/>
              </a:rPr>
              <a:t>MongoDB</a:t>
            </a:r>
            <a:r>
              <a:rPr lang="ru-RU" dirty="0">
                <a:latin typeface="Montserrat ExtraBold" panose="00000900000000000000" pitchFamily="2" charset="-52"/>
              </a:rPr>
              <a:t>. </a:t>
            </a:r>
            <a:r>
              <a:rPr lang="ru-RU" dirty="0">
                <a:solidFill>
                  <a:srgbClr val="FFE396"/>
                </a:solidFill>
                <a:latin typeface="Montserrat ExtraBold" panose="00000900000000000000" pitchFamily="2" charset="-52"/>
              </a:rPr>
              <a:t>Не путать с манго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6BDE55-B0D9-C4DB-10CA-86D83E56FCCC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14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99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CF6DF-7F77-E587-E446-DE837C482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551526"/>
            <a:ext cx="11256963" cy="1311128"/>
          </a:xfrm>
        </p:spPr>
        <p:txBody>
          <a:bodyPr/>
          <a:lstStyle/>
          <a:p>
            <a:pPr algn="ctr"/>
            <a:r>
              <a:rPr lang="ru-RU" sz="4400" dirty="0">
                <a:latin typeface="Montserrat ExtraBold" panose="00000900000000000000" pitchFamily="2" charset="-52"/>
              </a:rPr>
              <a:t>Система для мониторинга </a:t>
            </a:r>
            <a:br>
              <a:rPr lang="ru-RU" sz="4400" dirty="0">
                <a:latin typeface="Montserrat ExtraBold" panose="00000900000000000000" pitchFamily="2" charset="-52"/>
              </a:rPr>
            </a:br>
            <a:r>
              <a:rPr lang="ru-RU" sz="4400" dirty="0">
                <a:latin typeface="Montserrat ExtraBold" panose="00000900000000000000" pitchFamily="2" charset="-52"/>
              </a:rPr>
              <a:t>и реагирования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DDCE17-5D91-14AD-CB65-24F23A1F1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0794" y="2575480"/>
            <a:ext cx="2154236" cy="748154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ru-RU" dirty="0">
                <a:latin typeface="Montserrat Medium" panose="00000600000000000000" pitchFamily="2" charset="-52"/>
              </a:rPr>
              <a:t>Данные спутников</a:t>
            </a:r>
          </a:p>
        </p:txBody>
      </p:sp>
      <p:cxnSp>
        <p:nvCxnSpPr>
          <p:cNvPr id="6" name="Соединитель: уступ 5">
            <a:extLst>
              <a:ext uri="{FF2B5EF4-FFF2-40B4-BE49-F238E27FC236}">
                <a16:creationId xmlns:a16="http://schemas.microsoft.com/office/drawing/2014/main" id="{EDA032F2-D887-B9FB-C497-A0EA5FBA8DA0}"/>
              </a:ext>
            </a:extLst>
          </p:cNvPr>
          <p:cNvCxnSpPr>
            <a:cxnSpLocks/>
          </p:cNvCxnSpPr>
          <p:nvPr/>
        </p:nvCxnSpPr>
        <p:spPr>
          <a:xfrm>
            <a:off x="3539110" y="2946401"/>
            <a:ext cx="5979886" cy="1204686"/>
          </a:xfrm>
          <a:prstGeom prst="bentConnector3">
            <a:avLst/>
          </a:prstGeom>
          <a:ln w="4127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60D2B56-2B92-3963-ECDD-532153DB4A9E}"/>
              </a:ext>
            </a:extLst>
          </p:cNvPr>
          <p:cNvCxnSpPr>
            <a:cxnSpLocks/>
          </p:cNvCxnSpPr>
          <p:nvPr/>
        </p:nvCxnSpPr>
        <p:spPr>
          <a:xfrm>
            <a:off x="3539110" y="4151087"/>
            <a:ext cx="3120572" cy="0"/>
          </a:xfrm>
          <a:prstGeom prst="line">
            <a:avLst/>
          </a:prstGeom>
          <a:ln w="4127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: уступ 11">
            <a:extLst>
              <a:ext uri="{FF2B5EF4-FFF2-40B4-BE49-F238E27FC236}">
                <a16:creationId xmlns:a16="http://schemas.microsoft.com/office/drawing/2014/main" id="{B707AEEA-5133-D8E0-AE32-B86947F13D94}"/>
              </a:ext>
            </a:extLst>
          </p:cNvPr>
          <p:cNvCxnSpPr>
            <a:cxnSpLocks/>
          </p:cNvCxnSpPr>
          <p:nvPr/>
        </p:nvCxnSpPr>
        <p:spPr>
          <a:xfrm flipV="1">
            <a:off x="3539110" y="4151087"/>
            <a:ext cx="5979886" cy="1204686"/>
          </a:xfrm>
          <a:prstGeom prst="bentConnector3">
            <a:avLst/>
          </a:prstGeom>
          <a:ln w="4127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0EF3386E-3D10-53D0-1722-740A2CA3EA72}"/>
              </a:ext>
            </a:extLst>
          </p:cNvPr>
          <p:cNvSpPr txBox="1">
            <a:spLocks/>
          </p:cNvSpPr>
          <p:nvPr/>
        </p:nvSpPr>
        <p:spPr>
          <a:xfrm>
            <a:off x="1806805" y="4008741"/>
            <a:ext cx="982209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Montserrat Medium" panose="00000600000000000000" pitchFamily="2" charset="-52"/>
              </a:rPr>
              <a:t>БПЛА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EB80B5B-E869-0AC6-B3A3-CCC37C29D6EE}"/>
              </a:ext>
            </a:extLst>
          </p:cNvPr>
          <p:cNvSpPr/>
          <p:nvPr/>
        </p:nvSpPr>
        <p:spPr>
          <a:xfrm>
            <a:off x="1056713" y="2456544"/>
            <a:ext cx="2482397" cy="972456"/>
          </a:xfrm>
          <a:prstGeom prst="roundRect">
            <a:avLst/>
          </a:prstGeom>
          <a:noFill/>
          <a:ln w="41275">
            <a:solidFill>
              <a:srgbClr val="FFE3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551F7CF-91E8-0E88-9810-4518CFF792F0}"/>
              </a:ext>
            </a:extLst>
          </p:cNvPr>
          <p:cNvSpPr/>
          <p:nvPr/>
        </p:nvSpPr>
        <p:spPr>
          <a:xfrm>
            <a:off x="1056713" y="3668488"/>
            <a:ext cx="2482397" cy="972456"/>
          </a:xfrm>
          <a:prstGeom prst="roundRect">
            <a:avLst/>
          </a:prstGeom>
          <a:noFill/>
          <a:ln w="41275">
            <a:solidFill>
              <a:srgbClr val="FFE3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74C8BFFD-2CAB-41B3-BDE4-8DB9868076B0}"/>
              </a:ext>
            </a:extLst>
          </p:cNvPr>
          <p:cNvSpPr/>
          <p:nvPr/>
        </p:nvSpPr>
        <p:spPr>
          <a:xfrm>
            <a:off x="1056712" y="4915102"/>
            <a:ext cx="2482397" cy="972456"/>
          </a:xfrm>
          <a:prstGeom prst="roundRect">
            <a:avLst/>
          </a:prstGeom>
          <a:noFill/>
          <a:ln w="41275">
            <a:solidFill>
              <a:srgbClr val="FFE3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F204BAD3-740B-655E-0F92-6F622C571471}"/>
              </a:ext>
            </a:extLst>
          </p:cNvPr>
          <p:cNvSpPr txBox="1">
            <a:spLocks/>
          </p:cNvSpPr>
          <p:nvPr/>
        </p:nvSpPr>
        <p:spPr>
          <a:xfrm>
            <a:off x="1191992" y="5115091"/>
            <a:ext cx="2211839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Montserrat Medium" panose="00000600000000000000" pitchFamily="2" charset="-52"/>
              </a:rPr>
              <a:t>Стационарные датчики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D33BD23C-B38B-7389-8A86-627DB68F6BF2}"/>
              </a:ext>
            </a:extLst>
          </p:cNvPr>
          <p:cNvSpPr/>
          <p:nvPr/>
        </p:nvSpPr>
        <p:spPr>
          <a:xfrm>
            <a:off x="8500433" y="3548743"/>
            <a:ext cx="2730580" cy="1311127"/>
          </a:xfrm>
          <a:prstGeom prst="roundRect">
            <a:avLst/>
          </a:prstGeom>
          <a:solidFill>
            <a:schemeClr val="accent1"/>
          </a:solidFill>
          <a:ln w="41275">
            <a:solidFill>
              <a:srgbClr val="FFE3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дзаголовок 2">
            <a:extLst>
              <a:ext uri="{FF2B5EF4-FFF2-40B4-BE49-F238E27FC236}">
                <a16:creationId xmlns:a16="http://schemas.microsoft.com/office/drawing/2014/main" id="{E68C626C-9E14-1E4E-21BF-153E986AABF7}"/>
              </a:ext>
            </a:extLst>
          </p:cNvPr>
          <p:cNvSpPr txBox="1">
            <a:spLocks/>
          </p:cNvSpPr>
          <p:nvPr/>
        </p:nvSpPr>
        <p:spPr>
          <a:xfrm>
            <a:off x="8500433" y="3668488"/>
            <a:ext cx="2730580" cy="108670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ru-RU" dirty="0">
                <a:solidFill>
                  <a:srgbClr val="2F2840"/>
                </a:solidFill>
                <a:latin typeface="Montserrat SemiBold" panose="00000700000000000000" pitchFamily="2" charset="-52"/>
              </a:rPr>
              <a:t>Эффективное управление пожарами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E8FA24-0F83-D13F-F58B-852B226C12ED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15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38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04E8E-13A3-ED04-D180-353D6EE61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826" y="256175"/>
            <a:ext cx="8228348" cy="854870"/>
          </a:xfrm>
        </p:spPr>
        <p:txBody>
          <a:bodyPr/>
          <a:lstStyle/>
          <a:p>
            <a:pPr algn="ctr"/>
            <a:r>
              <a:rPr lang="ru-RU" dirty="0">
                <a:latin typeface="Montserrat ExtraBold" panose="00000900000000000000" pitchFamily="2" charset="-52"/>
              </a:rPr>
              <a:t>Интерфейс системы</a:t>
            </a:r>
          </a:p>
        </p:txBody>
      </p:sp>
      <p:pic>
        <p:nvPicPr>
          <p:cNvPr id="4" name="video_2025-04-23_11-43-53">
            <a:hlinkClick r:id="" action="ppaction://media"/>
            <a:extLst>
              <a:ext uri="{FF2B5EF4-FFF2-40B4-BE49-F238E27FC236}">
                <a16:creationId xmlns:a16="http://schemas.microsoft.com/office/drawing/2014/main" id="{4FC365B5-B10F-B47E-FC13-060A5D65B5B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2481" y="1858297"/>
            <a:ext cx="6937375" cy="399353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F04582-B388-6A77-DBA4-1591B7D93AFB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16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8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3006AD-7CBA-F53E-52A2-3F14B4943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40" y="293246"/>
            <a:ext cx="9029699" cy="778470"/>
          </a:xfrm>
        </p:spPr>
        <p:txBody>
          <a:bodyPr/>
          <a:lstStyle/>
          <a:p>
            <a:r>
              <a:rPr lang="ru-RU" dirty="0">
                <a:latin typeface="Montserrat ExtraBold" panose="00000900000000000000" pitchFamily="2" charset="-52"/>
              </a:rPr>
              <a:t>Перспективы </a:t>
            </a:r>
            <a:r>
              <a:rPr lang="ru-RU" dirty="0">
                <a:solidFill>
                  <a:srgbClr val="FFE396"/>
                </a:solidFill>
                <a:latin typeface="Montserrat ExtraBold" panose="00000900000000000000" pitchFamily="2" charset="-52"/>
              </a:rPr>
              <a:t>развития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91BAFE-81F3-4A60-AB22-736D95236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7" y="1835304"/>
            <a:ext cx="6689623" cy="4093428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buClr>
                <a:srgbClr val="FFE396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0000600000000000000" pitchFamily="2" charset="-52"/>
              </a:rPr>
              <a:t>Сбор и анализ более подробных данных для модулей системы</a:t>
            </a:r>
          </a:p>
          <a:p>
            <a:pPr marL="457200" indent="-457200">
              <a:lnSpc>
                <a:spcPct val="120000"/>
              </a:lnSpc>
              <a:buClr>
                <a:srgbClr val="FFE396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0000600000000000000" pitchFamily="2" charset="-52"/>
              </a:rPr>
              <a:t>Создание программного кода для системы</a:t>
            </a:r>
          </a:p>
          <a:p>
            <a:pPr marL="457200" indent="-457200">
              <a:lnSpc>
                <a:spcPct val="120000"/>
              </a:lnSpc>
              <a:buClr>
                <a:srgbClr val="FFE396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0000600000000000000" pitchFamily="2" charset="-52"/>
              </a:rPr>
              <a:t>Тестирование системы</a:t>
            </a:r>
          </a:p>
          <a:p>
            <a:pPr marL="457200" indent="-457200">
              <a:lnSpc>
                <a:spcPct val="120000"/>
              </a:lnSpc>
              <a:buClr>
                <a:srgbClr val="FFE396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0000600000000000000" pitchFamily="2" charset="-52"/>
              </a:rPr>
              <a:t>Взаимодействие системы с RL</a:t>
            </a:r>
          </a:p>
          <a:p>
            <a:pPr marL="457200" indent="-457200">
              <a:lnSpc>
                <a:spcPct val="120000"/>
              </a:lnSpc>
              <a:buClr>
                <a:srgbClr val="FFE396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0000600000000000000" pitchFamily="2" charset="-52"/>
              </a:rPr>
              <a:t>Запуск системы в физическую эксплуатацию</a:t>
            </a:r>
          </a:p>
          <a:p>
            <a:pPr marL="457200" indent="-457200">
              <a:lnSpc>
                <a:spcPct val="120000"/>
              </a:lnSpc>
              <a:buClr>
                <a:srgbClr val="FFE396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0000600000000000000" pitchFamily="2" charset="-52"/>
              </a:rPr>
              <a:t>Коммерциализация проекта</a:t>
            </a:r>
          </a:p>
          <a:p>
            <a:pPr marL="457200" indent="-457200">
              <a:buClr>
                <a:srgbClr val="FFE396"/>
              </a:buClr>
              <a:buFont typeface="Arial" panose="020B0604020202020204" pitchFamily="34" charset="0"/>
              <a:buChar char="•"/>
            </a:pPr>
            <a:endParaRPr lang="ru-RU" dirty="0">
              <a:latin typeface="Montserrat Medium" panose="000006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D8CEDC-5FF6-1AAE-EA9F-CD84786F994B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17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073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B1FF2-EEA1-3970-6847-55DCB37C1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50" y="2363133"/>
            <a:ext cx="9207500" cy="193899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6000" dirty="0">
                <a:latin typeface="Montserrat ExtraBold" panose="00000900000000000000" pitchFamily="2" charset="-52"/>
              </a:rPr>
              <a:t>Спасибо </a:t>
            </a:r>
            <a:br>
              <a:rPr lang="ru-RU" sz="6000" dirty="0">
                <a:latin typeface="Montserrat ExtraBold" panose="00000900000000000000" pitchFamily="2" charset="-52"/>
              </a:rPr>
            </a:br>
            <a:r>
              <a:rPr lang="ru-RU" sz="6000" dirty="0">
                <a:latin typeface="Montserrat ExtraBold" panose="00000900000000000000" pitchFamily="2" charset="-52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664859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23EB8-AE62-3064-9D08-078D10846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9801" y="350702"/>
            <a:ext cx="7572398" cy="75713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2"/>
                </a:solidFill>
                <a:latin typeface="Montserrat ExtraBold" panose="00000900000000000000" pitchFamily="2" charset="-52"/>
              </a:rPr>
              <a:t>Интерфейс системы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8D89D0-ECDB-66D3-C84D-3129DBAD38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2071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32D17A-AF48-2097-1963-FEE73774B77B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19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4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622F5-98E4-9C60-52C3-008AEA8A46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Montserrat ExtraBold" panose="00000900000000000000" pitchFamily="2" charset="-52"/>
              </a:rPr>
              <a:t>Команда </a:t>
            </a:r>
            <a:r>
              <a:rPr lang="ru-RU" dirty="0">
                <a:solidFill>
                  <a:srgbClr val="FFE396"/>
                </a:solidFill>
                <a:latin typeface="Montserrat ExtraBold" panose="00000900000000000000" pitchFamily="2" charset="-52"/>
              </a:rPr>
              <a:t>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34C383-43EA-02A4-B406-4179DC9BD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447251"/>
            <a:ext cx="2827020" cy="369332"/>
          </a:xfrm>
        </p:spPr>
        <p:txBody>
          <a:bodyPr/>
          <a:lstStyle/>
          <a:p>
            <a:r>
              <a:rPr lang="ru-RU" sz="2000" dirty="0">
                <a:latin typeface="Montserrat Medium" panose="00000600000000000000" pitchFamily="2" charset="-52"/>
              </a:rPr>
              <a:t>Направление БАС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90367C5-3079-4BA3-AD0E-C596ED8A074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5" b="18949"/>
          <a:stretch/>
        </p:blipFill>
        <p:spPr>
          <a:xfrm>
            <a:off x="515939" y="1880071"/>
            <a:ext cx="1027350" cy="984896"/>
          </a:xfr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F0438B9-8E34-F775-C333-4C6AD0371D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0" b="18286"/>
          <a:stretch/>
        </p:blipFill>
        <p:spPr>
          <a:xfrm>
            <a:off x="1794707" y="1880071"/>
            <a:ext cx="1027350" cy="984896"/>
          </a:xfr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2565EFF-E246-397C-2E14-EEE0390A1A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" b="22016"/>
          <a:stretch/>
        </p:blipFill>
        <p:spPr>
          <a:xfrm>
            <a:off x="3073475" y="1880071"/>
            <a:ext cx="1027350" cy="984896"/>
          </a:xfr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3D66AC3-1BA3-2B50-6B51-FDD8653E7F8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" b="16214"/>
          <a:stretch/>
        </p:blipFill>
        <p:spPr>
          <a:xfrm>
            <a:off x="4352243" y="1880071"/>
            <a:ext cx="1027350" cy="984896"/>
          </a:xfr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FBBD7FF-051F-0E10-D475-20B927B4241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b="21936"/>
          <a:stretch/>
        </p:blipFill>
        <p:spPr>
          <a:xfrm>
            <a:off x="5631011" y="1880071"/>
            <a:ext cx="1027350" cy="984896"/>
          </a:xfr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55C1C35-D91A-736C-088F-70399866164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60"/>
          <a:stretch/>
        </p:blipFill>
        <p:spPr>
          <a:xfrm>
            <a:off x="515939" y="3632901"/>
            <a:ext cx="1027350" cy="984896"/>
          </a:xfr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1635665-DB9C-6BCF-D1B5-3E299195EA8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" b="20191"/>
          <a:stretch/>
        </p:blipFill>
        <p:spPr>
          <a:xfrm>
            <a:off x="1794707" y="3632901"/>
            <a:ext cx="1027350" cy="984896"/>
          </a:xfr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B111785-DA6B-F567-2F0E-C2915308AD2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12"/>
          <a:stretch/>
        </p:blipFill>
        <p:spPr>
          <a:xfrm>
            <a:off x="3073475" y="3632901"/>
            <a:ext cx="1027350" cy="984896"/>
          </a:xfr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B3AA281-485F-7B82-3FE8-698EB7BC595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9" b="22913"/>
          <a:stretch/>
        </p:blipFill>
        <p:spPr>
          <a:xfrm>
            <a:off x="4352243" y="3632901"/>
            <a:ext cx="1027350" cy="984896"/>
          </a:xfr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FBB8FFB-AFDB-5000-2E3E-442266AB5DF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b="18388"/>
          <a:stretch/>
        </p:blipFill>
        <p:spPr>
          <a:xfrm>
            <a:off x="5631011" y="3632901"/>
            <a:ext cx="1027350" cy="984896"/>
          </a:xfr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E79EFCA-D599-97DB-B62C-BCD01736EB4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" t="421" r="357" b="23133"/>
          <a:stretch/>
        </p:blipFill>
        <p:spPr>
          <a:xfrm>
            <a:off x="515939" y="5385731"/>
            <a:ext cx="1027350" cy="984896"/>
          </a:xfr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F6EB67C-7D0A-ACC9-2272-E18B1754594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" b="21184"/>
          <a:stretch/>
        </p:blipFill>
        <p:spPr>
          <a:xfrm>
            <a:off x="1794707" y="5385731"/>
            <a:ext cx="1027350" cy="984896"/>
          </a:xfr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622BF49A-847D-E24F-BD28-4B2898093CB0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" r="331" b="19024"/>
          <a:stretch/>
        </p:blipFill>
        <p:spPr>
          <a:xfrm>
            <a:off x="4273465" y="5385731"/>
            <a:ext cx="1027350" cy="984896"/>
          </a:xfr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9878574-706C-02FC-E027-E9ACFCF6ACA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9"/>
          <a:stretch/>
        </p:blipFill>
        <p:spPr>
          <a:xfrm>
            <a:off x="6909779" y="1880071"/>
            <a:ext cx="1027350" cy="984896"/>
          </a:xfr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014828B-C88D-BAF7-61C6-E1F18C7367B2}"/>
              </a:ext>
            </a:extLst>
          </p:cNvPr>
          <p:cNvSpPr txBox="1"/>
          <p:nvPr/>
        </p:nvSpPr>
        <p:spPr>
          <a:xfrm>
            <a:off x="419100" y="3145851"/>
            <a:ext cx="2465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Medium" panose="00000600000000000000" pitchFamily="2" charset="-52"/>
              </a:rPr>
              <a:t>Направление </a:t>
            </a:r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-52"/>
              </a:rPr>
              <a:t>RL</a:t>
            </a:r>
            <a:endParaRPr lang="ru-RU" sz="2000" dirty="0">
              <a:solidFill>
                <a:schemeClr val="bg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873692-98F2-F47C-C091-AC46B016D4C0}"/>
              </a:ext>
            </a:extLst>
          </p:cNvPr>
          <p:cNvSpPr txBox="1"/>
          <p:nvPr/>
        </p:nvSpPr>
        <p:spPr>
          <a:xfrm>
            <a:off x="419100" y="4921873"/>
            <a:ext cx="678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-52"/>
              </a:rPr>
              <a:t>DO</a:t>
            </a:r>
            <a:endParaRPr lang="ru-RU" sz="2000" dirty="0">
              <a:solidFill>
                <a:schemeClr val="bg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248823-5E8A-FE6C-792B-F1F20E3C40BE}"/>
              </a:ext>
            </a:extLst>
          </p:cNvPr>
          <p:cNvSpPr txBox="1"/>
          <p:nvPr/>
        </p:nvSpPr>
        <p:spPr>
          <a:xfrm>
            <a:off x="4084621" y="4921873"/>
            <a:ext cx="1778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Medium" panose="00000600000000000000" pitchFamily="2" charset="-52"/>
              </a:rPr>
              <a:t>Менеджер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BB3CA83-5FD5-1C90-97C9-AE3F49B9F7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t="3676" r="40526" b="34733"/>
          <a:stretch/>
        </p:blipFill>
        <p:spPr>
          <a:xfrm>
            <a:off x="8369300" y="0"/>
            <a:ext cx="38227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4B2946-4BB2-F3AD-6945-1FC368FF42ED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00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8ADE16-E4DF-D074-4E7B-E12980E3D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BE688-E76E-D124-448D-CEBEFD105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9801" y="350702"/>
            <a:ext cx="7572398" cy="75713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2"/>
                </a:solidFill>
                <a:latin typeface="Montserrat ExtraBold" panose="00000900000000000000" pitchFamily="2" charset="-52"/>
              </a:rPr>
              <a:t>Интерфейс системы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80B132-1BE6-0409-1F6D-97086C7C93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r="2694"/>
          <a:stretch>
            <a:fillRect/>
          </a:stretch>
        </p:blipFill>
        <p:spPr>
          <a:xfrm>
            <a:off x="2663825" y="1818967"/>
            <a:ext cx="7010400" cy="411034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EE573A-C1E5-0A52-15D6-3D5824E72DB1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20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56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C897FF-CF13-BC4C-74AC-FF2B29B24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7FC4C-FB82-5321-39D1-8867D6ED7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9801" y="350702"/>
            <a:ext cx="7572398" cy="75713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2"/>
                </a:solidFill>
                <a:latin typeface="Montserrat ExtraBold" panose="00000900000000000000" pitchFamily="2" charset="-52"/>
              </a:rPr>
              <a:t>Интерфейс системы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779B02-BF2F-5C1B-44E4-30E042E7D8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" r="2028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30B26-4C93-A46D-526A-89260D777515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21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05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EF397A-513B-A6DD-9DD9-43DF8B7C6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3C0BB-0457-0FF6-0E56-9632920F10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9801" y="350702"/>
            <a:ext cx="7572398" cy="75713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2"/>
                </a:solidFill>
                <a:latin typeface="Montserrat ExtraBold" panose="00000900000000000000" pitchFamily="2" charset="-52"/>
              </a:rPr>
              <a:t>Интерфейс системы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F51C4C-1348-FBCE-B348-BD69076093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r="2028"/>
          <a:stretch>
            <a:fillRect/>
          </a:stretch>
        </p:blipFill>
        <p:spPr>
          <a:xfrm>
            <a:off x="2663825" y="1818967"/>
            <a:ext cx="7010400" cy="411034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BAB63F-7E0D-6D05-3D0B-8706C2519907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22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39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7AF1CF-CA7D-217B-6FE6-CEEB53DF9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DF98F-5555-DF5A-9734-6CA985097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9801" y="350702"/>
            <a:ext cx="7572398" cy="75713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2"/>
                </a:solidFill>
                <a:latin typeface="Montserrat ExtraBold" panose="00000900000000000000" pitchFamily="2" charset="-52"/>
              </a:rPr>
              <a:t>Интерфейс системы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1B1C9E-D921-11E5-2946-9B89451C08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" r="2028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F6F88C-E3C7-F73D-3585-0B4CEA702B17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23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28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EC0E38-1085-4F1A-D371-2D12A13D1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7346A-98E4-6ACB-7834-80A39E635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9801" y="350702"/>
            <a:ext cx="7572398" cy="75713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2"/>
                </a:solidFill>
                <a:latin typeface="Montserrat ExtraBold" panose="00000900000000000000" pitchFamily="2" charset="-52"/>
              </a:rPr>
              <a:t>Интерфейс системы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1D9C4B-F6FA-2713-06CC-1AD1DD1FD8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" r="2028"/>
          <a:stretch>
            <a:fillRect/>
          </a:stretch>
        </p:blipFill>
        <p:spPr>
          <a:xfrm>
            <a:off x="2663825" y="1818967"/>
            <a:ext cx="7010400" cy="411034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AAC31B-E76E-639C-7455-5471B4632F65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24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93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F8782E-4252-9C3F-CD58-E2C66AB19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BD428-9084-966D-5D60-8AB0477BD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9801" y="350702"/>
            <a:ext cx="7572398" cy="75713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2"/>
                </a:solidFill>
                <a:latin typeface="Montserrat ExtraBold" panose="00000900000000000000" pitchFamily="2" charset="-52"/>
              </a:rPr>
              <a:t>Интерфейс системы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8440AC-2DB3-0DAC-9672-1A16204CEE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" r="2028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407699-731E-F35D-D4AF-383FF20ED926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25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98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FDAB6-294C-49CF-E48C-B0CC23DEE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915FF-A91F-EE2B-F648-22F3B9E64D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Montserrat ExtraBold" panose="00000900000000000000" pitchFamily="2" charset="-52"/>
              </a:rPr>
              <a:t>Проект в </a:t>
            </a:r>
            <a:r>
              <a:rPr lang="ru-RU" dirty="0">
                <a:solidFill>
                  <a:srgbClr val="5B4DA1"/>
                </a:solidFill>
                <a:latin typeface="Montserrat ExtraBold" panose="00000900000000000000" pitchFamily="2" charset="-52"/>
              </a:rPr>
              <a:t>цифрах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8BAC55-F66A-40DA-57C8-072979CEF88B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3</a:t>
            </a:r>
            <a:endParaRPr lang="aa-ET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466BEC5-C7CA-F6AD-B85E-DDB667227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670090"/>
              </p:ext>
            </p:extLst>
          </p:nvPr>
        </p:nvGraphicFramePr>
        <p:xfrm>
          <a:off x="587913" y="1913206"/>
          <a:ext cx="8128000" cy="396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1336">
                  <a:extLst>
                    <a:ext uri="{9D8B030D-6E8A-4147-A177-3AD203B41FA5}">
                      <a16:colId xmlns:a16="http://schemas.microsoft.com/office/drawing/2014/main" val="2674756938"/>
                    </a:ext>
                  </a:extLst>
                </a:gridCol>
                <a:gridCol w="6716664">
                  <a:extLst>
                    <a:ext uri="{9D8B030D-6E8A-4147-A177-3AD203B41FA5}">
                      <a16:colId xmlns:a16="http://schemas.microsoft.com/office/drawing/2014/main" val="3716241986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r"/>
                      <a:r>
                        <a:rPr lang="ru-RU" sz="3600" dirty="0">
                          <a:solidFill>
                            <a:srgbClr val="5B4DA1"/>
                          </a:solidFill>
                          <a:latin typeface="Montserrat ExtraBold" panose="00000900000000000000" pitchFamily="2" charset="-52"/>
                        </a:rPr>
                        <a:t>8287</a:t>
                      </a:r>
                      <a:endParaRPr lang="ru-RU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Montserrat Medium" panose="00000600000000000000" pitchFamily="2" charset="-52"/>
                        </a:rPr>
                        <a:t>сообщений написано в общем чате проекта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0275211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r"/>
                      <a:r>
                        <a:rPr lang="ru-RU" sz="3600" dirty="0">
                          <a:solidFill>
                            <a:srgbClr val="5B4DA1"/>
                          </a:solidFill>
                          <a:latin typeface="Montserrat ExtraBold" panose="00000900000000000000" pitchFamily="2" charset="-52"/>
                        </a:rPr>
                        <a:t>153</a:t>
                      </a:r>
                      <a:endParaRPr lang="ru-RU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Montserrat Medium" panose="00000600000000000000" pitchFamily="2" charset="-52"/>
                        </a:rPr>
                        <a:t>коммита в </a:t>
                      </a:r>
                      <a:r>
                        <a:rPr lang="ru-RU" sz="1800" dirty="0" err="1">
                          <a:latin typeface="Montserrat Medium" panose="00000600000000000000" pitchFamily="2" charset="-52"/>
                        </a:rPr>
                        <a:t>Git</a:t>
                      </a:r>
                      <a:r>
                        <a:rPr lang="ru-RU" sz="1800" dirty="0">
                          <a:latin typeface="Montserrat Medium" panose="00000600000000000000" pitchFamily="2" charset="-52"/>
                        </a:rPr>
                        <a:t> сделано участниками проекта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025420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r"/>
                      <a:r>
                        <a:rPr lang="ru-RU" sz="3600" dirty="0">
                          <a:solidFill>
                            <a:srgbClr val="5B4DA1"/>
                          </a:solidFill>
                          <a:latin typeface="Montserrat ExtraBold" panose="00000900000000000000" pitchFamily="2" charset="-52"/>
                        </a:rPr>
                        <a:t>300</a:t>
                      </a:r>
                      <a:endParaRPr lang="ru-RU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Montserrat Medium" panose="00000600000000000000" pitchFamily="2" charset="-52"/>
                        </a:rPr>
                        <a:t>задач выполнено участниками проекта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0603500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r"/>
                      <a:r>
                        <a:rPr lang="ru-RU" sz="3600" i="0" u="none" strike="noStrike" dirty="0">
                          <a:solidFill>
                            <a:srgbClr val="5B4DA1"/>
                          </a:solidFill>
                          <a:effectLst/>
                          <a:latin typeface="Montserrat ExtraBold" panose="00000900000000000000" pitchFamily="2" charset="-52"/>
                        </a:rPr>
                        <a:t>14</a:t>
                      </a:r>
                      <a:endParaRPr lang="ru-RU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dirty="0">
                          <a:effectLst/>
                          <a:latin typeface="Montserrat Medium" panose="00000600000000000000" pitchFamily="2" charset="-52"/>
                        </a:rPr>
                        <a:t>человек активно участвовало в проекте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6270391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r"/>
                      <a:r>
                        <a:rPr lang="ru-RU" sz="3600" b="0" i="0" u="none" strike="noStrike" dirty="0">
                          <a:solidFill>
                            <a:srgbClr val="5B4DA1"/>
                          </a:solidFill>
                          <a:effectLst/>
                          <a:latin typeface="Montserrat ExtraBold" panose="00000900000000000000" pitchFamily="2" charset="-52"/>
                        </a:rPr>
                        <a:t>9</a:t>
                      </a:r>
                      <a:endParaRPr lang="ru-RU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dirty="0">
                          <a:effectLst/>
                          <a:latin typeface="Montserrat Medium" panose="00000600000000000000" pitchFamily="2" charset="-52"/>
                        </a:rPr>
                        <a:t>веток создано в </a:t>
                      </a:r>
                      <a:r>
                        <a:rPr lang="ru-RU" sz="1800" b="0" i="0" u="none" strike="noStrike" dirty="0" err="1">
                          <a:effectLst/>
                          <a:latin typeface="Montserrat Medium" panose="00000600000000000000" pitchFamily="2" charset="-52"/>
                        </a:rPr>
                        <a:t>Git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9002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0481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9C92C-C61B-8A5C-AB59-1969ACDC3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3E63D-5D36-0FA1-1543-24DCA289C1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Montserrat ExtraBold" panose="00000900000000000000" pitchFamily="2" charset="-52"/>
              </a:rPr>
              <a:t>Проект в </a:t>
            </a:r>
            <a:r>
              <a:rPr lang="ru-RU" dirty="0">
                <a:solidFill>
                  <a:srgbClr val="5B4DA1"/>
                </a:solidFill>
                <a:latin typeface="Montserrat ExtraBold" panose="00000900000000000000" pitchFamily="2" charset="-52"/>
              </a:rPr>
              <a:t>цифрах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C0E744-E110-0C57-742C-CC9E73B6BED9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4</a:t>
            </a:r>
            <a:endParaRPr lang="aa-ET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755B6DF-1E88-C0C7-65E6-BCB7CBAB62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510529"/>
              </p:ext>
            </p:extLst>
          </p:nvPr>
        </p:nvGraphicFramePr>
        <p:xfrm>
          <a:off x="419100" y="1990576"/>
          <a:ext cx="8128000" cy="313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6820">
                  <a:extLst>
                    <a:ext uri="{9D8B030D-6E8A-4147-A177-3AD203B41FA5}">
                      <a16:colId xmlns:a16="http://schemas.microsoft.com/office/drawing/2014/main" val="2674756938"/>
                    </a:ext>
                  </a:extLst>
                </a:gridCol>
                <a:gridCol w="6901180">
                  <a:extLst>
                    <a:ext uri="{9D8B030D-6E8A-4147-A177-3AD203B41FA5}">
                      <a16:colId xmlns:a16="http://schemas.microsoft.com/office/drawing/2014/main" val="3716241986"/>
                    </a:ext>
                  </a:extLst>
                </a:gridCol>
              </a:tblGrid>
              <a:tr h="1044000">
                <a:tc>
                  <a:txBody>
                    <a:bodyPr/>
                    <a:lstStyle/>
                    <a:p>
                      <a:pPr algn="r"/>
                      <a:r>
                        <a:rPr lang="ru-RU" sz="3600" b="0" i="0" u="none" strike="noStrike" dirty="0">
                          <a:solidFill>
                            <a:srgbClr val="5B4DA1"/>
                          </a:solidFill>
                          <a:effectLst/>
                          <a:latin typeface="Montserrat ExtraBold" panose="00000900000000000000" pitchFamily="2" charset="-52"/>
                        </a:rPr>
                        <a:t>50</a:t>
                      </a:r>
                      <a:endParaRPr lang="ru-RU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dirty="0">
                          <a:effectLst/>
                          <a:latin typeface="Montserrat Medium" panose="00000600000000000000" pitchFamily="2" charset="-52"/>
                        </a:rPr>
                        <a:t>различных БПЛА проанализированы участниками проекта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0275211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algn="r"/>
                      <a:r>
                        <a:rPr lang="ru-RU" sz="3600" b="0" i="0" u="none" strike="noStrike" dirty="0">
                          <a:solidFill>
                            <a:srgbClr val="5B4DA1"/>
                          </a:solidFill>
                          <a:effectLst/>
                          <a:latin typeface="Montserrat ExtraBold" panose="00000900000000000000" pitchFamily="2" charset="-52"/>
                        </a:rPr>
                        <a:t>20</a:t>
                      </a:r>
                      <a:endParaRPr lang="ru-RU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dirty="0">
                          <a:effectLst/>
                          <a:latin typeface="Montserrat Medium" panose="00000600000000000000" pitchFamily="2" charset="-52"/>
                        </a:rPr>
                        <a:t>аналогичных систем было рассмотрено прежде </a:t>
                      </a:r>
                      <a:br>
                        <a:rPr lang="ru-RU" sz="1800" b="0" i="0" u="none" strike="noStrike" dirty="0">
                          <a:effectLst/>
                          <a:latin typeface="Montserrat Medium" panose="00000600000000000000" pitchFamily="2" charset="-52"/>
                        </a:rPr>
                      </a:br>
                      <a:r>
                        <a:rPr lang="ru-RU" sz="1800" b="0" i="0" u="none" strike="noStrike" dirty="0">
                          <a:effectLst/>
                          <a:latin typeface="Montserrat Medium" panose="00000600000000000000" pitchFamily="2" charset="-52"/>
                        </a:rPr>
                        <a:t>чем приступить к разработке экспертной системы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025420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algn="r"/>
                      <a:r>
                        <a:rPr lang="ru-RU" sz="3600" dirty="0">
                          <a:solidFill>
                            <a:srgbClr val="5B4DA1"/>
                          </a:solidFill>
                          <a:latin typeface="Montserrat ExtraBold" panose="00000900000000000000" pitchFamily="2" charset="-52"/>
                        </a:rPr>
                        <a:t>100</a:t>
                      </a:r>
                      <a:endParaRPr lang="ru-RU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dirty="0">
                          <a:effectLst/>
                          <a:latin typeface="Montserrat Medium" panose="00000600000000000000" pitchFamily="2" charset="-52"/>
                        </a:rPr>
                        <a:t>страниц отчетных документов разработано </a:t>
                      </a:r>
                      <a:br>
                        <a:rPr lang="ru-RU" sz="1800" b="0" i="0" u="none" strike="noStrike" dirty="0">
                          <a:effectLst/>
                          <a:latin typeface="Montserrat Medium" panose="00000600000000000000" pitchFamily="2" charset="-52"/>
                        </a:rPr>
                      </a:br>
                      <a:r>
                        <a:rPr lang="ru-RU" sz="1800" b="0" i="0" u="none" strike="noStrike" dirty="0">
                          <a:effectLst/>
                          <a:latin typeface="Montserrat Medium" panose="00000600000000000000" pitchFamily="2" charset="-52"/>
                        </a:rPr>
                        <a:t>по результатам проекта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0603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1807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C7DD-3910-4E76-B29C-BDFE35B2FC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Montserrat ExtraBold" panose="00000900000000000000" pitchFamily="2" charset="-52"/>
              </a:rPr>
              <a:t>О проекте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BF1582-45C6-FDE6-2B22-DC07CCF9D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1889480"/>
            <a:ext cx="7719060" cy="139589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ru-RU" sz="1800" dirty="0">
                <a:latin typeface="Montserrat Medium" panose="00000600000000000000" pitchFamily="2" charset="-52"/>
              </a:rPr>
              <a:t>Создание системы для симуляции полета БПЛА </a:t>
            </a:r>
            <a:br>
              <a:rPr lang="ru-RU" sz="1800" dirty="0">
                <a:latin typeface="Montserrat Medium" panose="00000600000000000000" pitchFamily="2" charset="-52"/>
              </a:rPr>
            </a:br>
            <a:r>
              <a:rPr lang="ru-RU" sz="1800" dirty="0">
                <a:latin typeface="Montserrat Medium" panose="00000600000000000000" pitchFamily="2" charset="-52"/>
              </a:rPr>
              <a:t>(агента) при мониторинге/тушении возгораний </a:t>
            </a:r>
            <a:br>
              <a:rPr lang="ru-RU" sz="1800" dirty="0">
                <a:latin typeface="Montserrat Medium" panose="00000600000000000000" pitchFamily="2" charset="-52"/>
              </a:rPr>
            </a:br>
            <a:r>
              <a:rPr lang="ru-RU" sz="1800" dirty="0">
                <a:latin typeface="Montserrat Medium" panose="00000600000000000000" pitchFamily="2" charset="-52"/>
              </a:rPr>
              <a:t>на различных территориях при помощи обучения </a:t>
            </a:r>
            <a:br>
              <a:rPr lang="ru-RU" sz="1800" dirty="0">
                <a:latin typeface="Montserrat Medium" panose="00000600000000000000" pitchFamily="2" charset="-52"/>
              </a:rPr>
            </a:br>
            <a:r>
              <a:rPr lang="ru-RU" sz="1800" dirty="0">
                <a:latin typeface="Montserrat Medium" panose="00000600000000000000" pitchFamily="2" charset="-52"/>
              </a:rPr>
              <a:t>с подкреплением (</a:t>
            </a:r>
            <a:r>
              <a:rPr lang="ru-RU" sz="1800" dirty="0" err="1">
                <a:latin typeface="Montserrat Medium" panose="00000600000000000000" pitchFamily="2" charset="-52"/>
              </a:rPr>
              <a:t>Reinforcement</a:t>
            </a:r>
            <a:r>
              <a:rPr lang="ru-RU" sz="1800" dirty="0">
                <a:latin typeface="Montserrat Medium" panose="00000600000000000000" pitchFamily="2" charset="-52"/>
              </a:rPr>
              <a:t> Learning)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A422A1-C0E3-3D28-B89F-1F496E4747C9}"/>
              </a:ext>
            </a:extLst>
          </p:cNvPr>
          <p:cNvSpPr txBox="1"/>
          <p:nvPr/>
        </p:nvSpPr>
        <p:spPr>
          <a:xfrm>
            <a:off x="419100" y="1412933"/>
            <a:ext cx="1556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E396"/>
                </a:solidFill>
                <a:latin typeface="Montserrat Medium" panose="00000600000000000000" pitchFamily="2" charset="-52"/>
              </a:rPr>
              <a:t>MVP </a:t>
            </a:r>
            <a:endParaRPr lang="ru-RU" sz="2800" b="1" dirty="0">
              <a:solidFill>
                <a:srgbClr val="FFE396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2F50C5-6BD6-5639-52E4-7707DC1C79A1}"/>
              </a:ext>
            </a:extLst>
          </p:cNvPr>
          <p:cNvSpPr txBox="1"/>
          <p:nvPr/>
        </p:nvSpPr>
        <p:spPr>
          <a:xfrm>
            <a:off x="813865" y="3951218"/>
            <a:ext cx="4034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E396"/>
                </a:solidFill>
                <a:latin typeface="Montserrat Medium" panose="00000600000000000000" pitchFamily="2" charset="-52"/>
              </a:rPr>
              <a:t>Результаты проекта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D0D81841-64E3-4D7A-D45E-CF97000800BF}"/>
              </a:ext>
            </a:extLst>
          </p:cNvPr>
          <p:cNvSpPr txBox="1">
            <a:spLocks/>
          </p:cNvSpPr>
          <p:nvPr/>
        </p:nvSpPr>
        <p:spPr>
          <a:xfrm>
            <a:off x="841296" y="4538372"/>
            <a:ext cx="7418783" cy="15241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ru-RU" sz="1800" dirty="0">
                <a:latin typeface="Montserrat Medium" panose="00000600000000000000" pitchFamily="2" charset="-52"/>
              </a:rPr>
              <a:t>RL-система управления дронами с разными сценариями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ru-RU" sz="1800" dirty="0">
                <a:latin typeface="Montserrat Medium" panose="00000600000000000000" pitchFamily="2" charset="-52"/>
              </a:rPr>
              <a:t>Модульная распределенная система для мониторинга и реагирования на лесные пожары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21DA82C-61A9-96A7-AD1E-312C8F88567C}"/>
              </a:ext>
            </a:extLst>
          </p:cNvPr>
          <p:cNvSpPr/>
          <p:nvPr/>
        </p:nvSpPr>
        <p:spPr>
          <a:xfrm>
            <a:off x="515938" y="3761922"/>
            <a:ext cx="5363752" cy="2569464"/>
          </a:xfrm>
          <a:prstGeom prst="roundRect">
            <a:avLst>
              <a:gd name="adj" fmla="val 7414"/>
            </a:avLst>
          </a:prstGeom>
          <a:noFill/>
          <a:ln w="31750">
            <a:gradFill>
              <a:gsLst>
                <a:gs pos="0">
                  <a:srgbClr val="FFE396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CDBF08-AB24-6A67-5499-AD947F09515C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5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16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уга 20">
            <a:extLst>
              <a:ext uri="{FF2B5EF4-FFF2-40B4-BE49-F238E27FC236}">
                <a16:creationId xmlns:a16="http://schemas.microsoft.com/office/drawing/2014/main" id="{9BCF7EFD-6170-B1F5-14A6-94D1CB943E8B}"/>
              </a:ext>
            </a:extLst>
          </p:cNvPr>
          <p:cNvSpPr/>
          <p:nvPr/>
        </p:nvSpPr>
        <p:spPr>
          <a:xfrm rot="15664554">
            <a:off x="7494288" y="-313189"/>
            <a:ext cx="2769485" cy="6920517"/>
          </a:xfrm>
          <a:prstGeom prst="arc">
            <a:avLst>
              <a:gd name="adj1" fmla="val 13395398"/>
              <a:gd name="adj2" fmla="val 3182669"/>
            </a:avLst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960FF-820F-4591-8DDF-F32C4E31E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232400"/>
            <a:ext cx="6696075" cy="13234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>
                <a:latin typeface="Montserrat ExtraBold" panose="00000900000000000000" pitchFamily="2" charset="-52"/>
              </a:rPr>
              <a:t>Лесные пожары: </a:t>
            </a:r>
            <a:r>
              <a:rPr lang="ru-RU" sz="3200" dirty="0">
                <a:solidFill>
                  <a:srgbClr val="FFE396"/>
                </a:solidFill>
                <a:latin typeface="Montserrat ExtraBold" panose="00000900000000000000" pitchFamily="2" charset="-52"/>
              </a:rPr>
              <a:t>вызов принят!</a:t>
            </a:r>
            <a:endParaRPr lang="ru-RU" dirty="0">
              <a:solidFill>
                <a:srgbClr val="FFE396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4791B7-778C-C5FA-AC4D-9A51021BD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2115626"/>
            <a:ext cx="5108179" cy="10156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>
                <a:latin typeface="Montserrat SemiBold" panose="00000700000000000000" pitchFamily="2" charset="-52"/>
              </a:rPr>
              <a:t>Обучение с подкреплением (RL) для автономных БПЛА для тушения очагов возгорания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E56D38-EDBD-2499-FBDC-B859B6253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8" t="1053" r="588" b="17231"/>
          <a:stretch/>
        </p:blipFill>
        <p:spPr>
          <a:xfrm rot="2741988">
            <a:off x="7494657" y="1544918"/>
            <a:ext cx="964583" cy="7882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4EC294-BAAC-0016-724A-E38BBE8E74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8000"/>
                    </a14:imgEffect>
                    <a14:imgEffect>
                      <a14:brightnessContrast bright="3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491">
            <a:off x="5980446" y="3701115"/>
            <a:ext cx="679383" cy="13581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08024E-7633-B1D8-FDFC-4D35C88803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1197">
            <a:off x="5720302" y="2032366"/>
            <a:ext cx="1118177" cy="11181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DB714E-62F6-DC90-4D82-7D12CB9F4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10" b="18270"/>
          <a:stretch/>
        </p:blipFill>
        <p:spPr>
          <a:xfrm rot="20562438">
            <a:off x="7599558" y="2473242"/>
            <a:ext cx="4476875" cy="29970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79B896-5636-E5EC-F8D1-02F12D86D1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10" b="18270"/>
          <a:stretch/>
        </p:blipFill>
        <p:spPr>
          <a:xfrm rot="899852">
            <a:off x="9194511" y="1115278"/>
            <a:ext cx="1707760" cy="1143254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ED8E3D15-8A57-99E2-D9E5-DEB1426A0445}"/>
              </a:ext>
            </a:extLst>
          </p:cNvPr>
          <p:cNvSpPr txBox="1">
            <a:spLocks/>
          </p:cNvSpPr>
          <p:nvPr/>
        </p:nvSpPr>
        <p:spPr>
          <a:xfrm>
            <a:off x="419100" y="3429000"/>
            <a:ext cx="5108179" cy="21441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Clr>
                <a:srgbClr val="FFE396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0000600000000000000" pitchFamily="2" charset="-52"/>
              </a:rPr>
              <a:t>Автономность</a:t>
            </a:r>
          </a:p>
          <a:p>
            <a:pPr marL="342900" indent="-342900">
              <a:lnSpc>
                <a:spcPct val="100000"/>
              </a:lnSpc>
              <a:buClr>
                <a:srgbClr val="FFE396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0000600000000000000" pitchFamily="2" charset="-52"/>
              </a:rPr>
              <a:t>Транспортировка</a:t>
            </a:r>
          </a:p>
          <a:p>
            <a:pPr marL="342900" indent="-342900">
              <a:lnSpc>
                <a:spcPct val="100000"/>
              </a:lnSpc>
              <a:buClr>
                <a:srgbClr val="FFE396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0000600000000000000" pitchFamily="2" charset="-52"/>
              </a:rPr>
              <a:t>Труднодоступные места</a:t>
            </a:r>
          </a:p>
          <a:p>
            <a:pPr marL="342900" indent="-342900">
              <a:lnSpc>
                <a:spcPct val="100000"/>
              </a:lnSpc>
              <a:buClr>
                <a:srgbClr val="FFE396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0000600000000000000" pitchFamily="2" charset="-52"/>
              </a:rPr>
              <a:t>Стоимость</a:t>
            </a:r>
          </a:p>
          <a:p>
            <a:pPr marL="342900" indent="-342900">
              <a:lnSpc>
                <a:spcPct val="100000"/>
              </a:lnSpc>
              <a:buClr>
                <a:srgbClr val="FFE396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0000600000000000000" pitchFamily="2" charset="-52"/>
              </a:rPr>
              <a:t>Минимальные риски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DDB24-40A4-14A1-D965-61372C258B73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6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08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8A94ED-65BD-E8D7-645A-3986EF317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268" y="268815"/>
            <a:ext cx="10937158" cy="141250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dirty="0">
                <a:latin typeface="Montserrat ExtraBold" panose="00000900000000000000" pitchFamily="2" charset="-52"/>
              </a:rPr>
              <a:t>Обучение с подкреплением: </a:t>
            </a:r>
            <a:r>
              <a:rPr lang="ru-RU" sz="3200" dirty="0">
                <a:solidFill>
                  <a:srgbClr val="FFE396"/>
                </a:solidFill>
                <a:latin typeface="Montserrat ExtraBold" panose="00000900000000000000" pitchFamily="2" charset="-52"/>
              </a:rPr>
              <a:t>причем тут собака?</a:t>
            </a:r>
            <a:endParaRPr lang="ru-RU" dirty="0">
              <a:solidFill>
                <a:srgbClr val="FFE396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56B776-FFE0-8A16-4911-5484B7959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1899" y="5943382"/>
            <a:ext cx="1979970" cy="369332"/>
          </a:xfrm>
        </p:spPr>
        <p:txBody>
          <a:bodyPr/>
          <a:lstStyle/>
          <a:p>
            <a:pPr algn="ctr"/>
            <a:r>
              <a:rPr lang="ru-RU" dirty="0">
                <a:latin typeface="Montserrat SemiBold" panose="00000700000000000000" pitchFamily="2" charset="-52"/>
              </a:rPr>
              <a:t>Состояние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15D821-4F7F-5670-4FA1-6EB607B17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69"/>
          <a:stretch/>
        </p:blipFill>
        <p:spPr>
          <a:xfrm>
            <a:off x="522129" y="1556163"/>
            <a:ext cx="2959510" cy="43682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1A154C-EFF7-9EBD-B1CD-F1A20D90F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42269"/>
          <a:stretch/>
        </p:blipFill>
        <p:spPr>
          <a:xfrm>
            <a:off x="4374025" y="1556163"/>
            <a:ext cx="1651819" cy="43682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9CF9B4-28A0-5389-C60E-E8B113F65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8"/>
          <a:stretch/>
        </p:blipFill>
        <p:spPr>
          <a:xfrm>
            <a:off x="9183326" y="1556163"/>
            <a:ext cx="2163100" cy="43682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3DE17C-939F-64FC-9B89-55AEF3AB54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9" r="26434"/>
          <a:stretch/>
        </p:blipFill>
        <p:spPr>
          <a:xfrm>
            <a:off x="7126542" y="1556163"/>
            <a:ext cx="1337188" cy="4368232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83C4BDB0-688F-8347-01AF-D60399E037E3}"/>
              </a:ext>
            </a:extLst>
          </p:cNvPr>
          <p:cNvSpPr txBox="1">
            <a:spLocks/>
          </p:cNvSpPr>
          <p:nvPr/>
        </p:nvSpPr>
        <p:spPr>
          <a:xfrm>
            <a:off x="4209949" y="5943382"/>
            <a:ext cx="1979970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Montserrat SemiBold" panose="00000700000000000000" pitchFamily="2" charset="-52"/>
              </a:rPr>
              <a:t>Действие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32E1ED63-970D-BAB9-D678-7ADE378D72AC}"/>
              </a:ext>
            </a:extLst>
          </p:cNvPr>
          <p:cNvSpPr txBox="1">
            <a:spLocks/>
          </p:cNvSpPr>
          <p:nvPr/>
        </p:nvSpPr>
        <p:spPr>
          <a:xfrm>
            <a:off x="6805151" y="5943382"/>
            <a:ext cx="1979970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Montserrat SemiBold" panose="00000700000000000000" pitchFamily="2" charset="-52"/>
              </a:rPr>
              <a:t>Награда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284C38A1-B871-B16A-EAF6-95C610AF5D7D}"/>
              </a:ext>
            </a:extLst>
          </p:cNvPr>
          <p:cNvSpPr txBox="1">
            <a:spLocks/>
          </p:cNvSpPr>
          <p:nvPr/>
        </p:nvSpPr>
        <p:spPr>
          <a:xfrm>
            <a:off x="9274891" y="5774105"/>
            <a:ext cx="1979970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dirty="0">
                <a:latin typeface="Montserrat SemiBold" panose="00000700000000000000" pitchFamily="2" charset="-52"/>
              </a:rPr>
              <a:t>Следующее состояние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C67942-7D15-78DB-45C2-4F56E8C8FC85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7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6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E5A61D5-325C-6C81-56B4-E8CB492BDB65}"/>
              </a:ext>
            </a:extLst>
          </p:cNvPr>
          <p:cNvSpPr/>
          <p:nvPr/>
        </p:nvSpPr>
        <p:spPr>
          <a:xfrm>
            <a:off x="6096000" y="4497951"/>
            <a:ext cx="2578100" cy="1927015"/>
          </a:xfrm>
          <a:prstGeom prst="roundRect">
            <a:avLst>
              <a:gd name="adj" fmla="val 5310"/>
            </a:avLst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5D464FC-D7CA-D0F7-6831-38745BC8C793}"/>
              </a:ext>
            </a:extLst>
          </p:cNvPr>
          <p:cNvSpPr/>
          <p:nvPr/>
        </p:nvSpPr>
        <p:spPr>
          <a:xfrm>
            <a:off x="6096000" y="1807532"/>
            <a:ext cx="2578100" cy="2523049"/>
          </a:xfrm>
          <a:prstGeom prst="roundRect">
            <a:avLst>
              <a:gd name="adj" fmla="val 5310"/>
            </a:avLst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3D9BF6-CECF-7827-130F-2DA7E30C3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700" y="319195"/>
            <a:ext cx="6696075" cy="757130"/>
          </a:xfrm>
        </p:spPr>
        <p:txBody>
          <a:bodyPr/>
          <a:lstStyle/>
          <a:p>
            <a:r>
              <a:rPr lang="ru-RU" dirty="0">
                <a:latin typeface="Montserrat ExtraBold" panose="00000900000000000000" pitchFamily="2" charset="-52"/>
              </a:rPr>
              <a:t>БПЛА в деле: </a:t>
            </a:r>
            <a:r>
              <a:rPr lang="en-US" dirty="0">
                <a:latin typeface="Montserrat ExtraBold" panose="00000900000000000000" pitchFamily="2" charset="-52"/>
              </a:rPr>
              <a:t>MVP</a:t>
            </a:r>
            <a:endParaRPr lang="ru-RU" dirty="0">
              <a:latin typeface="Montserrat ExtraBold" panose="00000900000000000000" pitchFamily="2" charset="-52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5F8740-321A-1FC2-4B73-040034D94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988" y="1782955"/>
            <a:ext cx="3486150" cy="1295098"/>
          </a:xfrm>
        </p:spPr>
        <p:txBody>
          <a:bodyPr/>
          <a:lstStyle/>
          <a:p>
            <a:pPr indent="-285750" rtl="0" fontAlgn="base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800" b="0" i="0" u="none" strike="noStrike">
                <a:solidFill>
                  <a:schemeClr val="bg2"/>
                </a:solidFill>
                <a:effectLst/>
                <a:latin typeface="Montserrat Medium" panose="00000600000000000000" pitchFamily="2" charset="-52"/>
              </a:rPr>
              <a:t>2D-среда</a:t>
            </a:r>
            <a:endParaRPr lang="ru-RU" sz="1800" b="0" i="0" u="none" strike="noStrike" dirty="0">
              <a:solidFill>
                <a:schemeClr val="bg2"/>
              </a:solidFill>
              <a:effectLst/>
              <a:latin typeface="Montserrat Medium" panose="00000600000000000000" pitchFamily="2" charset="-52"/>
            </a:endParaRPr>
          </a:p>
          <a:p>
            <a:pPr indent="-285750" rtl="0" fontAlgn="base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chemeClr val="bg2"/>
                </a:solidFill>
                <a:effectLst/>
                <a:latin typeface="Montserrat Medium" panose="00000600000000000000" pitchFamily="2" charset="-52"/>
              </a:rPr>
              <a:t>Режим обучения </a:t>
            </a:r>
          </a:p>
          <a:p>
            <a:pPr indent="-285750" rtl="0" fontAlgn="base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chemeClr val="bg2"/>
                </a:solidFill>
                <a:effectLst/>
                <a:latin typeface="Montserrat Medium" panose="00000600000000000000" pitchFamily="2" charset="-52"/>
              </a:rPr>
              <a:t>Режим </a:t>
            </a:r>
            <a:r>
              <a:rPr lang="ru-RU" sz="1800" b="0" i="0" u="none" strike="noStrike" dirty="0" err="1">
                <a:solidFill>
                  <a:schemeClr val="bg2"/>
                </a:solidFill>
                <a:effectLst/>
                <a:latin typeface="Montserrat Medium" panose="00000600000000000000" pitchFamily="2" charset="-52"/>
              </a:rPr>
              <a:t>инференса</a:t>
            </a:r>
            <a:r>
              <a:rPr lang="ru-RU" sz="1800" b="0" i="0" u="none" strike="noStrike" dirty="0">
                <a:solidFill>
                  <a:schemeClr val="bg2"/>
                </a:solidFill>
                <a:effectLst/>
                <a:latin typeface="Montserrat Medium" panose="00000600000000000000" pitchFamily="2" charset="-52"/>
              </a:rPr>
              <a:t> 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C2D2E4-5F2D-70DC-2DED-17FEC3F002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" b="584"/>
          <a:stretch>
            <a:fillRect/>
          </a:stretch>
        </p:blipFill>
        <p:spPr>
          <a:xfrm>
            <a:off x="6252555" y="1901827"/>
            <a:ext cx="2264989" cy="2297881"/>
          </a:xfrm>
          <a:prstGeom prst="roundRect">
            <a:avLst>
              <a:gd name="adj" fmla="val 3850"/>
            </a:avLst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D15273-A79E-E1E9-4238-1C75AB19B73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r="4361"/>
          <a:stretch/>
        </p:blipFill>
        <p:spPr>
          <a:xfrm>
            <a:off x="6177336" y="4589572"/>
            <a:ext cx="2383861" cy="1695800"/>
          </a:xfrm>
          <a:prstGeom prst="roundRect">
            <a:avLst>
              <a:gd name="adj" fmla="val 5342"/>
            </a:avLst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D1691EAA-36EB-1050-7488-88F9C572F1C9}"/>
              </a:ext>
            </a:extLst>
          </p:cNvPr>
          <p:cNvSpPr txBox="1">
            <a:spLocks/>
          </p:cNvSpPr>
          <p:nvPr/>
        </p:nvSpPr>
        <p:spPr>
          <a:xfrm>
            <a:off x="411988" y="3157867"/>
            <a:ext cx="3486150" cy="8365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 fontAlgn="base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/>
                </a:solidFill>
                <a:latin typeface="Montserrat Medium" panose="00000600000000000000" pitchFamily="2" charset="-52"/>
              </a:rPr>
              <a:t>Графики и логирование</a:t>
            </a:r>
          </a:p>
          <a:p>
            <a:pPr indent="-285750" fontAlgn="base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/>
                </a:solidFill>
                <a:latin typeface="Montserrat Medium" panose="00000600000000000000" pitchFamily="2" charset="-52"/>
              </a:rPr>
              <a:t>Запись в базу данных 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8514FE9-3229-CA18-720D-96E98942A6EE}"/>
              </a:ext>
            </a:extLst>
          </p:cNvPr>
          <p:cNvSpPr/>
          <p:nvPr/>
        </p:nvSpPr>
        <p:spPr>
          <a:xfrm>
            <a:off x="9251558" y="2929892"/>
            <a:ext cx="2424505" cy="2523049"/>
          </a:xfrm>
          <a:prstGeom prst="roundRect">
            <a:avLst>
              <a:gd name="adj" fmla="val 5310"/>
            </a:avLst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1CA595-E4A0-C056-0D86-C33E003F4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t="469" b="5921"/>
          <a:stretch/>
        </p:blipFill>
        <p:spPr>
          <a:xfrm>
            <a:off x="9346152" y="3021514"/>
            <a:ext cx="2235316" cy="1672120"/>
          </a:xfrm>
          <a:prstGeom prst="roundRect">
            <a:avLst>
              <a:gd name="adj" fmla="val 4773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C806DB-9366-5115-7408-5CD478B4E470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8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7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13649-3C47-3892-C190-39FB72AC3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-218603"/>
            <a:ext cx="9310116" cy="1421928"/>
          </a:xfrm>
        </p:spPr>
        <p:txBody>
          <a:bodyPr/>
          <a:lstStyle/>
          <a:p>
            <a:r>
              <a:rPr lang="ru-RU" dirty="0">
                <a:latin typeface="Montserrat ExtraBold" panose="00000900000000000000" pitchFamily="2" charset="-52"/>
              </a:rPr>
              <a:t>БПЛА в деле: </a:t>
            </a:r>
            <a:r>
              <a:rPr lang="ru-RU" dirty="0">
                <a:solidFill>
                  <a:srgbClr val="FFE396"/>
                </a:solidFill>
                <a:latin typeface="Montserrat ExtraBold" panose="00000900000000000000" pitchFamily="2" charset="-52"/>
              </a:rPr>
              <a:t>сценарии</a:t>
            </a:r>
          </a:p>
        </p:txBody>
      </p:sp>
      <p:pic>
        <p:nvPicPr>
          <p:cNvPr id="6" name="IMG_2901">
            <a:hlinkClick r:id="" action="ppaction://media"/>
            <a:extLst>
              <a:ext uri="{FF2B5EF4-FFF2-40B4-BE49-F238E27FC236}">
                <a16:creationId xmlns:a16="http://schemas.microsoft.com/office/drawing/2014/main" id="{4488DE18-3C03-80D7-A039-B531BB9C43BF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6625" y="1908175"/>
            <a:ext cx="5187950" cy="39576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3FCA91-AAAA-4DD4-483A-E0D7C95ED9EF}"/>
              </a:ext>
            </a:extLst>
          </p:cNvPr>
          <p:cNvSpPr txBox="1"/>
          <p:nvPr/>
        </p:nvSpPr>
        <p:spPr>
          <a:xfrm>
            <a:off x="11188383" y="6159049"/>
            <a:ext cx="487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</a:rPr>
              <a:t>9</a:t>
            </a:r>
            <a:endParaRPr lang="aa-E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0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Греческая">
      <a:dk1>
        <a:srgbClr val="2D253F"/>
      </a:dk1>
      <a:lt1>
        <a:srgbClr val="EFEFEF"/>
      </a:lt1>
      <a:dk2>
        <a:srgbClr val="2D253F"/>
      </a:dk2>
      <a:lt2>
        <a:srgbClr val="EFEFEF"/>
      </a:lt2>
      <a:accent1>
        <a:srgbClr val="FFE396"/>
      </a:accent1>
      <a:accent2>
        <a:srgbClr val="363452"/>
      </a:accent2>
      <a:accent3>
        <a:srgbClr val="A5A5A5"/>
      </a:accent3>
      <a:accent4>
        <a:srgbClr val="432C5A"/>
      </a:accent4>
      <a:accent5>
        <a:srgbClr val="FFDB75"/>
      </a:accent5>
      <a:accent6>
        <a:srgbClr val="7F7F7F"/>
      </a:accent6>
      <a:hlink>
        <a:srgbClr val="C490AA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7415</TotalTime>
  <Words>446</Words>
  <Application>Microsoft Office PowerPoint</Application>
  <PresentationFormat>Широкоэкранный</PresentationFormat>
  <Paragraphs>130</Paragraphs>
  <Slides>25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Montserrat SemiBold</vt:lpstr>
      <vt:lpstr>Montserrat</vt:lpstr>
      <vt:lpstr>Calibri</vt:lpstr>
      <vt:lpstr>Montserrat ExtraBold</vt:lpstr>
      <vt:lpstr>Montserrat Medium</vt:lpstr>
      <vt:lpstr>Arial</vt:lpstr>
      <vt:lpstr>Тема Office</vt:lpstr>
      <vt:lpstr>FireTech</vt:lpstr>
      <vt:lpstr>Команда проекта</vt:lpstr>
      <vt:lpstr>Проект в цифрах</vt:lpstr>
      <vt:lpstr>Проект в цифрах</vt:lpstr>
      <vt:lpstr>О проекте</vt:lpstr>
      <vt:lpstr>Лесные пожары: вызов принят!</vt:lpstr>
      <vt:lpstr>Обучение с подкреплением: причем тут собака?</vt:lpstr>
      <vt:lpstr>БПЛА в деле: MVP</vt:lpstr>
      <vt:lpstr>БПЛА в деле: сценарии</vt:lpstr>
      <vt:lpstr>Первые шаги аналитиков</vt:lpstr>
      <vt:lpstr>Алгоритмы RL. Почему РРО?</vt:lpstr>
      <vt:lpstr>Гиперпараметры.  В поисках лучших</vt:lpstr>
      <vt:lpstr>PPO vs random vs жёсткие правила: кто лучше справляется?</vt:lpstr>
      <vt:lpstr>MongoDB. Не путать с манго</vt:lpstr>
      <vt:lpstr>Система для мониторинга  и реагирования</vt:lpstr>
      <vt:lpstr>Интерфейс системы</vt:lpstr>
      <vt:lpstr>Перспективы развития</vt:lpstr>
      <vt:lpstr>Спасибо  за внимание!</vt:lpstr>
      <vt:lpstr>Интерфейс системы</vt:lpstr>
      <vt:lpstr>Интерфейс системы</vt:lpstr>
      <vt:lpstr>Интерфейс системы</vt:lpstr>
      <vt:lpstr>Интерфейс системы</vt:lpstr>
      <vt:lpstr>Интерфейс системы</vt:lpstr>
      <vt:lpstr>Интерфейс системы</vt:lpstr>
      <vt:lpstr>Интерфейс системы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FireTech</dc:title>
  <dc:creator>user</dc:creator>
  <cp:lastModifiedBy>Huawei</cp:lastModifiedBy>
  <cp:revision>19</cp:revision>
  <dcterms:created xsi:type="dcterms:W3CDTF">2025-04-03T12:23:41Z</dcterms:created>
  <dcterms:modified xsi:type="dcterms:W3CDTF">2025-04-29T14:10:29Z</dcterms:modified>
</cp:coreProperties>
</file>