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Montserrat" panose="00000500000000000000" pitchFamily="2" charset="-52"/>
      <p:regular r:id="rId44"/>
      <p:bold r:id="rId45"/>
      <p:italic r:id="rId46"/>
      <p:boldItalic r:id="rId47"/>
    </p:embeddedFont>
    <p:embeddedFont>
      <p:font typeface="Montserrat SemiBold" panose="00000700000000000000" pitchFamily="2" charset="-52"/>
      <p:regular r:id="rId48"/>
      <p:bold r:id="rId49"/>
      <p:italic r:id="rId50"/>
      <p:boldItalic r:id="rId51"/>
    </p:embeddedFont>
    <p:embeddedFont>
      <p:font typeface="Roboto" panose="020000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6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iYCXbq5p2i/nFrQ1mVHcmsYNUL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51" y="129"/>
      </p:cViewPr>
      <p:guideLst>
        <p:guide orient="horz" pos="86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001a453c1_4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35001a453c1_4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5001a453c1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35001a453c1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5001a453c1_4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35001a453c1_4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001a453c1_4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g35001a453c1_4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5001a453c1_4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g35001a453c1_4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5001a453c1_4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g35001a453c1_4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5001a453c1_4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35001a453c1_4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5001a453c1_4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35001a453c1_4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001a453c1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35001a453c1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001a453c1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35001a453c1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5001a453c1_4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35001a453c1_4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Титульный слайд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4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Титульный слайд">
  <p:cSld name="18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3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3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43"/>
          <p:cNvSpPr>
            <a:spLocks noGrp="1"/>
          </p:cNvSpPr>
          <p:nvPr>
            <p:ph type="pic" idx="2"/>
          </p:nvPr>
        </p:nvSpPr>
        <p:spPr>
          <a:xfrm>
            <a:off x="7753351" y="0"/>
            <a:ext cx="443865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Титульный слайд">
  <p:cSld name="20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4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4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" name="Google Shape;46;p44"/>
          <p:cNvSpPr>
            <a:spLocks noGrp="1"/>
          </p:cNvSpPr>
          <p:nvPr>
            <p:ph type="pic" idx="2"/>
          </p:nvPr>
        </p:nvSpPr>
        <p:spPr>
          <a:xfrm>
            <a:off x="7877175" y="441325"/>
            <a:ext cx="3798888" cy="5975350"/>
          </a:xfrm>
          <a:prstGeom prst="roundRect">
            <a:avLst>
              <a:gd name="adj" fmla="val 5886"/>
            </a:avLst>
          </a:prstGeom>
          <a:noFill/>
          <a:ln>
            <a:noFill/>
          </a:ln>
        </p:spPr>
      </p:sp>
      <p:sp>
        <p:nvSpPr>
          <p:cNvPr id="47" name="Google Shape;47;p44"/>
          <p:cNvSpPr>
            <a:spLocks noGrp="1"/>
          </p:cNvSpPr>
          <p:nvPr>
            <p:ph type="pic" idx="3"/>
          </p:nvPr>
        </p:nvSpPr>
        <p:spPr>
          <a:xfrm>
            <a:off x="515938" y="4333875"/>
            <a:ext cx="3389312" cy="2082800"/>
          </a:xfrm>
          <a:prstGeom prst="roundRect">
            <a:avLst>
              <a:gd name="adj" fmla="val 7978"/>
            </a:avLst>
          </a:prstGeom>
          <a:noFill/>
          <a:ln>
            <a:noFill/>
          </a:ln>
        </p:spPr>
      </p:sp>
      <p:sp>
        <p:nvSpPr>
          <p:cNvPr id="48" name="Google Shape;48;p44"/>
          <p:cNvSpPr>
            <a:spLocks noGrp="1"/>
          </p:cNvSpPr>
          <p:nvPr>
            <p:ph type="pic" idx="4"/>
          </p:nvPr>
        </p:nvSpPr>
        <p:spPr>
          <a:xfrm>
            <a:off x="4196556" y="4333875"/>
            <a:ext cx="3389312" cy="2082800"/>
          </a:xfrm>
          <a:prstGeom prst="roundRect">
            <a:avLst>
              <a:gd name="adj" fmla="val 7978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Титульный слайд">
  <p:cSld name="21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5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5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2" name="Google Shape;52;p45"/>
          <p:cNvSpPr>
            <a:spLocks noGrp="1"/>
          </p:cNvSpPr>
          <p:nvPr>
            <p:ph type="pic" idx="2"/>
          </p:nvPr>
        </p:nvSpPr>
        <p:spPr>
          <a:xfrm>
            <a:off x="7877175" y="441326"/>
            <a:ext cx="3798888" cy="2797174"/>
          </a:xfrm>
          <a:prstGeom prst="roundRect">
            <a:avLst>
              <a:gd name="adj" fmla="val 5886"/>
            </a:avLst>
          </a:prstGeom>
          <a:noFill/>
          <a:ln>
            <a:noFill/>
          </a:ln>
        </p:spPr>
      </p:sp>
      <p:sp>
        <p:nvSpPr>
          <p:cNvPr id="53" name="Google Shape;53;p45"/>
          <p:cNvSpPr>
            <a:spLocks noGrp="1"/>
          </p:cNvSpPr>
          <p:nvPr>
            <p:ph type="pic" idx="3"/>
          </p:nvPr>
        </p:nvSpPr>
        <p:spPr>
          <a:xfrm>
            <a:off x="7877175" y="3619501"/>
            <a:ext cx="3798888" cy="2797174"/>
          </a:xfrm>
          <a:prstGeom prst="roundRect">
            <a:avLst>
              <a:gd name="adj" fmla="val 5886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итульный слайд">
  <p:cSld name="2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6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6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итульный слайд">
  <p:cSld name="4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7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Титульный слайд">
  <p:cSld name="5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8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8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Титульный слайд">
  <p:cSld name="6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9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9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Титульный слайд">
  <p:cSld name="9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0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0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Титульный слайд">
  <p:cSld name="12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1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1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Титульный слайд">
  <p:cSld name="13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2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 SemiBold"/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2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5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Титульный слайд">
  <p:cSld name="14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3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 SemiBold"/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3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Титульный слайд">
  <p:cSld name="16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4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 SemiBold"/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4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Титульный слайд">
  <p:cSld name="15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5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Montserrat SemiBold"/>
              <a:buNone/>
              <a:defRPr sz="4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5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Титульный слайд">
  <p:cSld name="11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6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6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Титульный слайд">
  <p:cSld name="19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7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37"/>
          <p:cNvSpPr>
            <a:spLocks noGrp="1"/>
          </p:cNvSpPr>
          <p:nvPr>
            <p:ph type="pic" idx="2"/>
          </p:nvPr>
        </p:nvSpPr>
        <p:spPr>
          <a:xfrm>
            <a:off x="7877175" y="441325"/>
            <a:ext cx="3798888" cy="5975350"/>
          </a:xfrm>
          <a:prstGeom prst="roundRect">
            <a:avLst>
              <a:gd name="adj" fmla="val 5886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Титульный слайд">
  <p:cSld name="7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8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8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Титульный слайд">
  <p:cSld name="3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9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9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Титульный слайд">
  <p:cSld name="10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0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0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Титульный слайд">
  <p:cSld name="17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1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 SemiBold"/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1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слайд">
  <p:cSld name="1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2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2"/>
          <p:cNvSpPr txBox="1"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SemiBold"/>
              <a:buNone/>
              <a:defRPr sz="44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C8A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C8A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A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A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A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A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A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A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A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A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A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528761" y="1662422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4800"/>
              <a:buFont typeface="Montserrat SemiBold"/>
              <a:buNone/>
            </a:pPr>
            <a:r>
              <a:rPr lang="ru-RU" dirty="0" err="1">
                <a:solidFill>
                  <a:srgbClr val="FFE396"/>
                </a:solidFill>
              </a:rPr>
              <a:t>PowerTech</a:t>
            </a:r>
            <a:endParaRPr dirty="0">
              <a:solidFill>
                <a:srgbClr val="FFE396"/>
              </a:solidFill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1528761" y="2692463"/>
            <a:ext cx="7787959" cy="183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 SemiBold"/>
              <a:buNone/>
            </a:pPr>
            <a:r>
              <a:rPr lang="ru-RU" sz="4200" b="0" i="0" u="none" strike="noStrike" cap="none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Разработка отечественного двигателя для БАС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001a453c1_4_277"/>
          <p:cNvSpPr/>
          <p:nvPr/>
        </p:nvSpPr>
        <p:spPr>
          <a:xfrm>
            <a:off x="419100" y="1805651"/>
            <a:ext cx="4770900" cy="3868200"/>
          </a:xfrm>
          <a:prstGeom prst="roundRect">
            <a:avLst>
              <a:gd name="adj" fmla="val 10106"/>
            </a:avLst>
          </a:prstGeom>
          <a:solidFill>
            <a:srgbClr val="DCDCF0">
              <a:alpha val="9800"/>
            </a:srgbClr>
          </a:solidFill>
          <a:ln w="12700" cap="flat" cmpd="sng">
            <a:solidFill>
              <a:srgbClr val="BAA5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35001a453c1_4_277"/>
          <p:cNvSpPr txBox="1">
            <a:spLocks noGrp="1"/>
          </p:cNvSpPr>
          <p:nvPr>
            <p:ph type="ctrTitle"/>
          </p:nvPr>
        </p:nvSpPr>
        <p:spPr>
          <a:xfrm>
            <a:off x="419100" y="454822"/>
            <a:ext cx="115143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Характеристики</a:t>
            </a:r>
            <a:endParaRPr/>
          </a:p>
        </p:txBody>
      </p:sp>
      <p:sp>
        <p:nvSpPr>
          <p:cNvPr id="187" name="Google Shape;187;g35001a453c1_4_277"/>
          <p:cNvSpPr txBox="1"/>
          <p:nvPr/>
        </p:nvSpPr>
        <p:spPr>
          <a:xfrm>
            <a:off x="775183" y="2230686"/>
            <a:ext cx="45999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 характеристики</a:t>
            </a:r>
            <a:endParaRPr/>
          </a:p>
        </p:txBody>
      </p:sp>
      <p:sp>
        <p:nvSpPr>
          <p:cNvPr id="188" name="Google Shape;188;g35001a453c1_4_277"/>
          <p:cNvSpPr txBox="1"/>
          <p:nvPr/>
        </p:nvSpPr>
        <p:spPr>
          <a:xfrm>
            <a:off x="775183" y="2785773"/>
            <a:ext cx="8382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КПД</a:t>
            </a:r>
            <a:endParaRPr sz="1600" b="0" i="0" u="none" strike="noStrike" cap="none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g35001a453c1_4_277"/>
          <p:cNvSpPr txBox="1"/>
          <p:nvPr/>
        </p:nvSpPr>
        <p:spPr>
          <a:xfrm>
            <a:off x="3232912" y="2785773"/>
            <a:ext cx="11796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  <a:r>
              <a:rPr lang="ru-RU" sz="1600" b="0" i="0" u="none" strike="noStrike" cap="non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ru-RU" sz="1600" b="0" i="0" u="none" strike="noStrike" cap="none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24 %</a:t>
            </a:r>
            <a:endParaRPr sz="1600" b="0" i="0" u="none" strike="noStrike" cap="none">
              <a:solidFill>
                <a:srgbClr val="FEFEF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g35001a453c1_4_277"/>
          <p:cNvSpPr txBox="1"/>
          <p:nvPr/>
        </p:nvSpPr>
        <p:spPr>
          <a:xfrm>
            <a:off x="775183" y="3170044"/>
            <a:ext cx="8382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Тяга</a:t>
            </a:r>
            <a:endParaRPr sz="1600" b="0" i="0" u="none" strike="noStrike" cap="none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g35001a453c1_4_277"/>
          <p:cNvSpPr txBox="1"/>
          <p:nvPr/>
        </p:nvSpPr>
        <p:spPr>
          <a:xfrm>
            <a:off x="3232912" y="3170044"/>
            <a:ext cx="13299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6 – 16 кгс</a:t>
            </a:r>
            <a:endParaRPr/>
          </a:p>
        </p:txBody>
      </p:sp>
      <p:sp>
        <p:nvSpPr>
          <p:cNvPr id="192" name="Google Shape;192;g35001a453c1_4_277"/>
          <p:cNvSpPr txBox="1"/>
          <p:nvPr/>
        </p:nvSpPr>
        <p:spPr>
          <a:xfrm>
            <a:off x="775182" y="3554315"/>
            <a:ext cx="28521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Частота </a:t>
            </a:r>
            <a:r>
              <a:rPr lang="ru-RU" sz="16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вращения</a:t>
            </a:r>
            <a:endParaRPr sz="1600" b="0" i="0" u="none" strike="noStrike" cap="none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g35001a453c1_4_277"/>
          <p:cNvSpPr txBox="1"/>
          <p:nvPr/>
        </p:nvSpPr>
        <p:spPr>
          <a:xfrm>
            <a:off x="3232912" y="3554315"/>
            <a:ext cx="20013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~150000 об/мин</a:t>
            </a:r>
            <a:endParaRPr sz="1600" b="0" i="0" u="none" strike="noStrike" cap="none">
              <a:solidFill>
                <a:srgbClr val="FEFEF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g35001a453c1_4_277"/>
          <p:cNvSpPr txBox="1"/>
          <p:nvPr/>
        </p:nvSpPr>
        <p:spPr>
          <a:xfrm>
            <a:off x="775182" y="3927821"/>
            <a:ext cx="28521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Масса</a:t>
            </a:r>
            <a:endParaRPr sz="1600" b="0" i="0" u="none" strike="noStrike" cap="none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g35001a453c1_4_277"/>
          <p:cNvSpPr txBox="1"/>
          <p:nvPr/>
        </p:nvSpPr>
        <p:spPr>
          <a:xfrm>
            <a:off x="3232912" y="3927821"/>
            <a:ext cx="20013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~0.9 кг</a:t>
            </a:r>
            <a:endParaRPr/>
          </a:p>
        </p:txBody>
      </p:sp>
      <p:sp>
        <p:nvSpPr>
          <p:cNvPr id="196" name="Google Shape;196;g35001a453c1_4_277"/>
          <p:cNvSpPr txBox="1"/>
          <p:nvPr/>
        </p:nvSpPr>
        <p:spPr>
          <a:xfrm>
            <a:off x="775182" y="4311297"/>
            <a:ext cx="28521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Взлётная масса</a:t>
            </a:r>
            <a:endParaRPr sz="1600" b="0" i="0" u="none" strike="noStrike" cap="none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g35001a453c1_4_277"/>
          <p:cNvSpPr txBox="1"/>
          <p:nvPr/>
        </p:nvSpPr>
        <p:spPr>
          <a:xfrm>
            <a:off x="3232912" y="4311297"/>
            <a:ext cx="20013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до 30 кг</a:t>
            </a:r>
            <a:endParaRPr sz="1600" b="0" i="0" u="none" strike="noStrike" cap="none">
              <a:solidFill>
                <a:srgbClr val="FEFEF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g35001a453c1_4_277"/>
          <p:cNvSpPr txBox="1"/>
          <p:nvPr/>
        </p:nvSpPr>
        <p:spPr>
          <a:xfrm>
            <a:off x="775182" y="4694773"/>
            <a:ext cx="28521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Ресурс</a:t>
            </a:r>
            <a:endParaRPr sz="1600" b="0" i="0" u="none" strike="noStrike" cap="none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g35001a453c1_4_277"/>
          <p:cNvSpPr txBox="1"/>
          <p:nvPr/>
        </p:nvSpPr>
        <p:spPr>
          <a:xfrm>
            <a:off x="3232912" y="4694773"/>
            <a:ext cx="20013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≥500 часов</a:t>
            </a:r>
            <a:endParaRPr/>
          </a:p>
        </p:txBody>
      </p:sp>
      <p:sp>
        <p:nvSpPr>
          <p:cNvPr id="200" name="Google Shape;200;g35001a453c1_4_277"/>
          <p:cNvSpPr txBox="1"/>
          <p:nvPr/>
        </p:nvSpPr>
        <p:spPr>
          <a:xfrm>
            <a:off x="5650460" y="1932973"/>
            <a:ext cx="28035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Преимущества</a:t>
            </a:r>
            <a:endParaRPr/>
          </a:p>
        </p:txBody>
      </p:sp>
      <p:sp>
        <p:nvSpPr>
          <p:cNvPr id="201" name="Google Shape;201;g35001a453c1_4_277"/>
          <p:cNvSpPr txBox="1"/>
          <p:nvPr/>
        </p:nvSpPr>
        <p:spPr>
          <a:xfrm>
            <a:off x="5650460" y="2359565"/>
            <a:ext cx="5523600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51999" marR="0" lvl="0" indent="-2519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Высокая тяга (до 190H)</a:t>
            </a:r>
            <a:endParaRPr/>
          </a:p>
          <a:p>
            <a:pPr marL="251999" marR="0" lvl="0" indent="-25199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Компактность (диаметр от 7 до 11 см)</a:t>
            </a:r>
            <a:endParaRPr/>
          </a:p>
          <a:p>
            <a:pPr marL="251999" marR="0" lvl="0" indent="-25199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Маневренность</a:t>
            </a:r>
            <a:endParaRPr/>
          </a:p>
        </p:txBody>
      </p:sp>
      <p:sp>
        <p:nvSpPr>
          <p:cNvPr id="202" name="Google Shape;202;g35001a453c1_4_277"/>
          <p:cNvSpPr txBox="1"/>
          <p:nvPr/>
        </p:nvSpPr>
        <p:spPr>
          <a:xfrm>
            <a:off x="5650460" y="3696328"/>
            <a:ext cx="28035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Недостатки</a:t>
            </a: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g35001a453c1_4_277"/>
          <p:cNvSpPr txBox="1"/>
          <p:nvPr/>
        </p:nvSpPr>
        <p:spPr>
          <a:xfrm>
            <a:off x="5650460" y="4157269"/>
            <a:ext cx="5523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51999" marR="0" lvl="0" indent="-2519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Технологическое отставание</a:t>
            </a:r>
            <a:endParaRPr/>
          </a:p>
          <a:p>
            <a:pPr marL="251999" marR="0" lvl="0" indent="-25199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Сложность изготовления</a:t>
            </a:r>
            <a:endParaRPr/>
          </a:p>
          <a:p>
            <a:pPr marL="251999" marR="0" lvl="0" indent="-25199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Дорогое обслуживание </a:t>
            </a:r>
            <a:br>
              <a:rPr lang="ru-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(замена подшипников каждые 25 часов)</a:t>
            </a:r>
            <a:endParaRPr/>
          </a:p>
        </p:txBody>
      </p:sp>
      <p:pic>
        <p:nvPicPr>
          <p:cNvPr id="204" name="Google Shape;204;g35001a453c1_4_2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3854" y="5486689"/>
            <a:ext cx="2641435" cy="262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35001a453c1_4_2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29536" y="-1676122"/>
            <a:ext cx="4088913" cy="405991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35001a453c1_4_277"/>
          <p:cNvSpPr txBox="1"/>
          <p:nvPr/>
        </p:nvSpPr>
        <p:spPr>
          <a:xfrm>
            <a:off x="11188383" y="6159049"/>
            <a:ext cx="48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"/>
          <p:cNvSpPr txBox="1">
            <a:spLocks noGrp="1"/>
          </p:cNvSpPr>
          <p:nvPr>
            <p:ph type="ctrTitle"/>
          </p:nvPr>
        </p:nvSpPr>
        <p:spPr>
          <a:xfrm>
            <a:off x="419100" y="255080"/>
            <a:ext cx="8134500" cy="14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Примеры применения ТРД в БАС</a:t>
            </a:r>
            <a:endParaRPr/>
          </a:p>
        </p:txBody>
      </p:sp>
      <p:sp>
        <p:nvSpPr>
          <p:cNvPr id="212" name="Google Shape;212;p12"/>
          <p:cNvSpPr txBox="1"/>
          <p:nvPr/>
        </p:nvSpPr>
        <p:spPr>
          <a:xfrm>
            <a:off x="419099" y="1942219"/>
            <a:ext cx="348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Военные БАС:</a:t>
            </a:r>
            <a:endParaRPr/>
          </a:p>
        </p:txBody>
      </p:sp>
      <p:sp>
        <p:nvSpPr>
          <p:cNvPr id="213" name="Google Shape;213;p12"/>
          <p:cNvSpPr txBox="1"/>
          <p:nvPr/>
        </p:nvSpPr>
        <p:spPr>
          <a:xfrm>
            <a:off x="419100" y="2416359"/>
            <a:ext cx="6866400" cy="16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2000" marR="0" lvl="0" indent="-2520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Разведывательные: RQ-170 </a:t>
            </a:r>
            <a:r>
              <a:rPr lang="ru-RU" sz="18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Sentinel</a:t>
            </a:r>
            <a:r>
              <a:rPr lang="ru-RU" sz="18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(скорость 900 км/ч), MQ-20 </a:t>
            </a:r>
            <a:r>
              <a:rPr lang="ru-RU" sz="18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Avenger</a:t>
            </a:r>
            <a:r>
              <a:rPr lang="ru-RU" sz="18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(1,5 т нагрузки на высоте 18 км)</a:t>
            </a:r>
            <a:endParaRPr dirty="0"/>
          </a:p>
          <a:p>
            <a:pPr marL="252000" marR="0" lvl="0" indent="-252000" algn="l" rtl="0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Ударные: </a:t>
            </a:r>
            <a:r>
              <a:rPr lang="ru-RU" sz="18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Wing</a:t>
            </a:r>
            <a:r>
              <a:rPr lang="ru-RU" sz="18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Loong-10 (620 км/ч, ракеты «воздух-земля»)</a:t>
            </a:r>
            <a:endParaRPr dirty="0"/>
          </a:p>
        </p:txBody>
      </p:sp>
      <p:sp>
        <p:nvSpPr>
          <p:cNvPr id="214" name="Google Shape;214;p12"/>
          <p:cNvSpPr txBox="1"/>
          <p:nvPr/>
        </p:nvSpPr>
        <p:spPr>
          <a:xfrm>
            <a:off x="419098" y="4353829"/>
            <a:ext cx="469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Специализированные задачи:</a:t>
            </a:r>
            <a:endParaRPr/>
          </a:p>
        </p:txBody>
      </p:sp>
      <p:sp>
        <p:nvSpPr>
          <p:cNvPr id="215" name="Google Shape;215;p12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113" y="2949074"/>
            <a:ext cx="5965400" cy="29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2"/>
          <p:cNvSpPr txBox="1"/>
          <p:nvPr/>
        </p:nvSpPr>
        <p:spPr>
          <a:xfrm>
            <a:off x="419100" y="4827962"/>
            <a:ext cx="7594500" cy="169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2000" marR="0" lvl="0" indent="-2520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Мишени: MQM-178 </a:t>
            </a:r>
            <a:r>
              <a:rPr lang="ru-RU" sz="18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Firejet</a:t>
            </a:r>
            <a:r>
              <a:rPr lang="ru-RU" sz="18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(имитатор сверхзвуковых целей),</a:t>
            </a:r>
            <a:br>
              <a:rPr lang="ru-RU" sz="18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БЛА «Дань» (тяга 120 кгс, 9000 м)</a:t>
            </a:r>
            <a:endParaRPr dirty="0"/>
          </a:p>
          <a:p>
            <a:pPr marL="252000" marR="0" lvl="0" indent="-252000" algn="l" rtl="0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Авиационные средства поражения: противокорабельная ракета (ТРД TEI-TJ300, тяга 1,4 кН)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"/>
          <p:cNvSpPr/>
          <p:nvPr/>
        </p:nvSpPr>
        <p:spPr>
          <a:xfrm>
            <a:off x="419099" y="2457664"/>
            <a:ext cx="5159897" cy="3017905"/>
          </a:xfrm>
          <a:prstGeom prst="roundRect">
            <a:avLst>
              <a:gd name="adj" fmla="val 10106"/>
            </a:avLst>
          </a:prstGeom>
          <a:solidFill>
            <a:srgbClr val="DCDCF0">
              <a:alpha val="9803"/>
            </a:srgbClr>
          </a:solidFill>
          <a:ln w="12700" cap="flat" cmpd="sng">
            <a:solidFill>
              <a:srgbClr val="BAA5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3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Стоимость сборки</a:t>
            </a:r>
            <a:endParaRPr/>
          </a:p>
        </p:txBody>
      </p:sp>
      <p:sp>
        <p:nvSpPr>
          <p:cNvPr id="224" name="Google Shape;224;p13"/>
          <p:cNvSpPr txBox="1"/>
          <p:nvPr/>
        </p:nvSpPr>
        <p:spPr>
          <a:xfrm>
            <a:off x="685317" y="2792975"/>
            <a:ext cx="47084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Расходники (без контроллера)</a:t>
            </a:r>
            <a:endParaRPr/>
          </a:p>
        </p:txBody>
      </p:sp>
      <p:sp>
        <p:nvSpPr>
          <p:cNvPr id="225" name="Google Shape;225;p13"/>
          <p:cNvSpPr txBox="1"/>
          <p:nvPr/>
        </p:nvSpPr>
        <p:spPr>
          <a:xfrm>
            <a:off x="685318" y="3313407"/>
            <a:ext cx="322692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65 000 р + лопатки</a:t>
            </a:r>
            <a:endParaRPr/>
          </a:p>
        </p:txBody>
      </p:sp>
      <p:sp>
        <p:nvSpPr>
          <p:cNvPr id="226" name="Google Shape;226;p13"/>
          <p:cNvSpPr txBox="1"/>
          <p:nvPr/>
        </p:nvSpPr>
        <p:spPr>
          <a:xfrm>
            <a:off x="685317" y="4118227"/>
            <a:ext cx="47084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Оборудование</a:t>
            </a:r>
            <a:endParaRPr/>
          </a:p>
        </p:txBody>
      </p:sp>
      <p:sp>
        <p:nvSpPr>
          <p:cNvPr id="227" name="Google Shape;227;p13"/>
          <p:cNvSpPr txBox="1"/>
          <p:nvPr/>
        </p:nvSpPr>
        <p:spPr>
          <a:xfrm>
            <a:off x="685318" y="4638659"/>
            <a:ext cx="322692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430 000 р +++</a:t>
            </a: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8" name="Google Shape;22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5254" y="3967114"/>
            <a:ext cx="1308549" cy="129926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3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 txBox="1">
            <a:spLocks noGrp="1"/>
          </p:cNvSpPr>
          <p:nvPr>
            <p:ph type="ctrTitle"/>
          </p:nvPr>
        </p:nvSpPr>
        <p:spPr>
          <a:xfrm>
            <a:off x="419100" y="383722"/>
            <a:ext cx="11192329" cy="142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Технические вызовы</a:t>
            </a:r>
            <a:br>
              <a:rPr lang="ru-RU"/>
            </a:br>
            <a:r>
              <a:rPr lang="ru-RU"/>
              <a:t>разработки МТРД</a:t>
            </a:r>
            <a:endParaRPr/>
          </a:p>
        </p:txBody>
      </p:sp>
      <p:grpSp>
        <p:nvGrpSpPr>
          <p:cNvPr id="235" name="Google Shape;235;p14"/>
          <p:cNvGrpSpPr/>
          <p:nvPr/>
        </p:nvGrpSpPr>
        <p:grpSpPr>
          <a:xfrm>
            <a:off x="523898" y="2732143"/>
            <a:ext cx="3350792" cy="2425700"/>
            <a:chOff x="419100" y="1981200"/>
            <a:chExt cx="3350792" cy="2425700"/>
          </a:xfrm>
        </p:grpSpPr>
        <p:sp>
          <p:nvSpPr>
            <p:cNvPr id="236" name="Google Shape;236;p14"/>
            <p:cNvSpPr/>
            <p:nvPr/>
          </p:nvSpPr>
          <p:spPr>
            <a:xfrm>
              <a:off x="419100" y="1981200"/>
              <a:ext cx="2994709" cy="2425700"/>
            </a:xfrm>
            <a:prstGeom prst="roundRect">
              <a:avLst>
                <a:gd name="adj" fmla="val 10106"/>
              </a:avLst>
            </a:prstGeom>
            <a:solidFill>
              <a:srgbClr val="DCDCF0">
                <a:alpha val="9803"/>
              </a:srgbClr>
            </a:solidFill>
            <a:ln w="12700" cap="flat" cmpd="sng">
              <a:solidFill>
                <a:srgbClr val="BAA5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4"/>
            <p:cNvSpPr txBox="1"/>
            <p:nvPr/>
          </p:nvSpPr>
          <p:spPr>
            <a:xfrm>
              <a:off x="684275" y="2179886"/>
              <a:ext cx="3085617" cy="221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E396"/>
                </a:buClr>
                <a:buSzPts val="1600"/>
                <a:buFont typeface="Arial"/>
                <a:buNone/>
              </a:pPr>
              <a:r>
                <a:rPr lang="ru-RU" sz="1600" b="1" i="0" u="none" strike="noStrike" cap="none">
                  <a:solidFill>
                    <a:srgbClr val="FFE39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Деформация лопаток: </a:t>
              </a:r>
              <a:endParaRPr/>
            </a:p>
          </p:txBody>
        </p:sp>
        <p:sp>
          <p:nvSpPr>
            <p:cNvPr id="238" name="Google Shape;238;p14"/>
            <p:cNvSpPr txBox="1"/>
            <p:nvPr/>
          </p:nvSpPr>
          <p:spPr>
            <a:xfrm>
              <a:off x="684276" y="2521821"/>
              <a:ext cx="2729534" cy="775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E396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rgbClr val="FEFEF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Высокие температуры приводят к деформации лопаток в процессе длительной работы</a:t>
              </a:r>
              <a:endParaRPr/>
            </a:p>
          </p:txBody>
        </p:sp>
        <p:sp>
          <p:nvSpPr>
            <p:cNvPr id="239" name="Google Shape;239;p14"/>
            <p:cNvSpPr txBox="1"/>
            <p:nvPr/>
          </p:nvSpPr>
          <p:spPr>
            <a:xfrm>
              <a:off x="684275" y="3494851"/>
              <a:ext cx="3085617" cy="221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E396"/>
                </a:buClr>
                <a:buSzPts val="1600"/>
                <a:buFont typeface="Arial"/>
                <a:buNone/>
              </a:pPr>
              <a:r>
                <a:rPr lang="ru-RU" sz="1600" b="1" i="0" u="none" strike="noStrike" cap="none">
                  <a:solidFill>
                    <a:srgbClr val="FFE39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Решение: </a:t>
              </a:r>
              <a:endParaRPr/>
            </a:p>
          </p:txBody>
        </p:sp>
        <p:sp>
          <p:nvSpPr>
            <p:cNvPr id="240" name="Google Shape;240;p14"/>
            <p:cNvSpPr txBox="1"/>
            <p:nvPr/>
          </p:nvSpPr>
          <p:spPr>
            <a:xfrm>
              <a:off x="684275" y="3836786"/>
              <a:ext cx="2994709" cy="387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E396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rgbClr val="FEFEF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Оптимизация геометрии</a:t>
              </a:r>
              <a:br>
                <a:rPr lang="ru-RU" sz="1400" b="0" i="0" u="none" strike="noStrike" cap="none">
                  <a:solidFill>
                    <a:srgbClr val="FEFEFE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-RU" sz="1400" b="0" i="0" u="none" strike="noStrike" cap="none">
                  <a:solidFill>
                    <a:srgbClr val="FEFEF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и контроль температуры</a:t>
              </a:r>
              <a:endParaRPr/>
            </a:p>
          </p:txBody>
        </p:sp>
      </p:grpSp>
      <p:grpSp>
        <p:nvGrpSpPr>
          <p:cNvPr id="241" name="Google Shape;241;p14"/>
          <p:cNvGrpSpPr/>
          <p:nvPr/>
        </p:nvGrpSpPr>
        <p:grpSpPr>
          <a:xfrm>
            <a:off x="9190392" y="986087"/>
            <a:ext cx="2421037" cy="2425700"/>
            <a:chOff x="4782391" y="2110350"/>
            <a:chExt cx="2421037" cy="2425700"/>
          </a:xfrm>
        </p:grpSpPr>
        <p:sp>
          <p:nvSpPr>
            <p:cNvPr id="242" name="Google Shape;242;p14"/>
            <p:cNvSpPr/>
            <p:nvPr/>
          </p:nvSpPr>
          <p:spPr>
            <a:xfrm>
              <a:off x="4782391" y="2110350"/>
              <a:ext cx="2421036" cy="2425700"/>
            </a:xfrm>
            <a:prstGeom prst="roundRect">
              <a:avLst>
                <a:gd name="adj" fmla="val 10106"/>
              </a:avLst>
            </a:prstGeom>
            <a:solidFill>
              <a:srgbClr val="DCDCF0">
                <a:alpha val="9803"/>
              </a:srgbClr>
            </a:solidFill>
            <a:ln w="12700" cap="flat" cmpd="sng">
              <a:solidFill>
                <a:srgbClr val="BAA5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4"/>
            <p:cNvSpPr txBox="1"/>
            <p:nvPr/>
          </p:nvSpPr>
          <p:spPr>
            <a:xfrm>
              <a:off x="5047565" y="2359836"/>
              <a:ext cx="1721739" cy="221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E396"/>
                </a:buClr>
                <a:buSzPts val="1600"/>
                <a:buFont typeface="Arial"/>
                <a:buNone/>
              </a:pPr>
              <a:r>
                <a:rPr lang="ru-RU" sz="1600" b="1" i="0" u="none" strike="noStrike" cap="none">
                  <a:solidFill>
                    <a:srgbClr val="FFE39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Вибрации: </a:t>
              </a:r>
              <a:endParaRPr/>
            </a:p>
          </p:txBody>
        </p:sp>
        <p:sp>
          <p:nvSpPr>
            <p:cNvPr id="244" name="Google Shape;244;p14"/>
            <p:cNvSpPr txBox="1"/>
            <p:nvPr/>
          </p:nvSpPr>
          <p:spPr>
            <a:xfrm>
              <a:off x="5047566" y="2701771"/>
              <a:ext cx="2155862" cy="387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E396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rgbClr val="FEFEF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Высокие обороты вызывают вибрации</a:t>
              </a:r>
              <a:endParaRPr/>
            </a:p>
          </p:txBody>
        </p:sp>
        <p:sp>
          <p:nvSpPr>
            <p:cNvPr id="245" name="Google Shape;245;p14"/>
            <p:cNvSpPr txBox="1"/>
            <p:nvPr/>
          </p:nvSpPr>
          <p:spPr>
            <a:xfrm>
              <a:off x="5047565" y="3226127"/>
              <a:ext cx="2001139" cy="221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E396"/>
                </a:buClr>
                <a:buSzPts val="1600"/>
                <a:buFont typeface="Arial"/>
                <a:buNone/>
              </a:pPr>
              <a:r>
                <a:rPr lang="ru-RU" sz="1600" b="1" i="0" u="none" strike="noStrike" cap="none">
                  <a:solidFill>
                    <a:srgbClr val="FFE39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Решение: </a:t>
              </a:r>
              <a:endParaRPr/>
            </a:p>
          </p:txBody>
        </p:sp>
        <p:sp>
          <p:nvSpPr>
            <p:cNvPr id="246" name="Google Shape;246;p14"/>
            <p:cNvSpPr txBox="1"/>
            <p:nvPr/>
          </p:nvSpPr>
          <p:spPr>
            <a:xfrm>
              <a:off x="5047565" y="3568062"/>
              <a:ext cx="1886839" cy="5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E396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rgbClr val="FEFEF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Высокоточная балансировка</a:t>
              </a:r>
              <a:br>
                <a:rPr lang="ru-RU" sz="1400" b="0" i="0" u="none" strike="noStrike" cap="none">
                  <a:solidFill>
                    <a:srgbClr val="FEFEFE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-RU" sz="1400" b="0" i="0" u="none" strike="noStrike" cap="none">
                  <a:solidFill>
                    <a:srgbClr val="FEFEF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и жесткий корпус</a:t>
              </a:r>
              <a:endParaRPr/>
            </a:p>
          </p:txBody>
        </p:sp>
      </p:grpSp>
      <p:grpSp>
        <p:nvGrpSpPr>
          <p:cNvPr id="247" name="Google Shape;247;p14"/>
          <p:cNvGrpSpPr/>
          <p:nvPr/>
        </p:nvGrpSpPr>
        <p:grpSpPr>
          <a:xfrm>
            <a:off x="4021032" y="2496948"/>
            <a:ext cx="3595488" cy="2741766"/>
            <a:chOff x="7486527" y="2629002"/>
            <a:chExt cx="4286373" cy="3268606"/>
          </a:xfrm>
        </p:grpSpPr>
        <p:pic>
          <p:nvPicPr>
            <p:cNvPr id="248" name="Google Shape;248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486527" y="2701771"/>
              <a:ext cx="4286373" cy="2570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91814" y="2629002"/>
              <a:ext cx="2551855" cy="6500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9348919" flipH="1">
              <a:off x="7996510" y="4753349"/>
              <a:ext cx="2551855" cy="65006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51" name="Google Shape;251;p14"/>
          <p:cNvCxnSpPr>
            <a:stCxn id="238" idx="3"/>
            <a:endCxn id="248" idx="1"/>
          </p:cNvCxnSpPr>
          <p:nvPr/>
        </p:nvCxnSpPr>
        <p:spPr>
          <a:xfrm rot="10800000" flipH="1">
            <a:off x="3518608" y="3635963"/>
            <a:ext cx="502500" cy="24600"/>
          </a:xfrm>
          <a:prstGeom prst="bentConnector3">
            <a:avLst>
              <a:gd name="adj1" fmla="val 42411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2" name="Google Shape;252;p14"/>
          <p:cNvCxnSpPr>
            <a:stCxn id="242" idx="1"/>
            <a:endCxn id="249" idx="0"/>
          </p:cNvCxnSpPr>
          <p:nvPr/>
        </p:nvCxnSpPr>
        <p:spPr>
          <a:xfrm flipH="1">
            <a:off x="6018492" y="2198937"/>
            <a:ext cx="3171900" cy="297900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3" name="Google Shape;253;p14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4" name="Google Shape;254;p14"/>
          <p:cNvGrpSpPr/>
          <p:nvPr/>
        </p:nvGrpSpPr>
        <p:grpSpPr>
          <a:xfrm>
            <a:off x="7271317" y="3917859"/>
            <a:ext cx="4043186" cy="2540399"/>
            <a:chOff x="4672978" y="3763833"/>
            <a:chExt cx="4043186" cy="2540399"/>
          </a:xfrm>
        </p:grpSpPr>
        <p:sp>
          <p:nvSpPr>
            <p:cNvPr id="255" name="Google Shape;255;p14"/>
            <p:cNvSpPr/>
            <p:nvPr/>
          </p:nvSpPr>
          <p:spPr>
            <a:xfrm>
              <a:off x="4672978" y="3763833"/>
              <a:ext cx="4043186" cy="2540399"/>
            </a:xfrm>
            <a:prstGeom prst="roundRect">
              <a:avLst>
                <a:gd name="adj" fmla="val 10106"/>
              </a:avLst>
            </a:prstGeom>
            <a:solidFill>
              <a:srgbClr val="DCDCF0">
                <a:alpha val="9803"/>
              </a:srgbClr>
            </a:solidFill>
            <a:ln w="12700" cap="flat" cmpd="sng">
              <a:solidFill>
                <a:srgbClr val="BAA5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4"/>
            <p:cNvSpPr txBox="1"/>
            <p:nvPr/>
          </p:nvSpPr>
          <p:spPr>
            <a:xfrm>
              <a:off x="4965663" y="4017742"/>
              <a:ext cx="3085617" cy="221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E396"/>
                </a:buClr>
                <a:buSzPts val="1600"/>
                <a:buFont typeface="Arial"/>
                <a:buNone/>
              </a:pPr>
              <a:r>
                <a:rPr lang="ru-RU" sz="1600" b="1" i="0" u="none" strike="noStrike" cap="none">
                  <a:solidFill>
                    <a:srgbClr val="FFE39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Ограниченные данные</a:t>
              </a:r>
              <a:endParaRPr/>
            </a:p>
          </p:txBody>
        </p:sp>
        <p:sp>
          <p:nvSpPr>
            <p:cNvPr id="257" name="Google Shape;257;p14"/>
            <p:cNvSpPr txBox="1"/>
            <p:nvPr/>
          </p:nvSpPr>
          <p:spPr>
            <a:xfrm>
              <a:off x="4965663" y="4359677"/>
              <a:ext cx="3316378" cy="5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E396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rgbClr val="FEFEF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Недостаточно данных о нагрузках</a:t>
              </a:r>
              <a:br>
                <a:rPr lang="ru-RU" sz="1400" b="0" i="0" u="none" strike="noStrike" cap="none">
                  <a:solidFill>
                    <a:srgbClr val="FEFEFE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-RU" sz="1400" b="0" i="0" u="none" strike="noStrike" cap="none">
                  <a:solidFill>
                    <a:srgbClr val="FEFEF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на двигатель в реальных условиях эксплуатации БАС</a:t>
              </a:r>
              <a:endParaRPr/>
            </a:p>
          </p:txBody>
        </p:sp>
        <p:sp>
          <p:nvSpPr>
            <p:cNvPr id="258" name="Google Shape;258;p14"/>
            <p:cNvSpPr txBox="1"/>
            <p:nvPr/>
          </p:nvSpPr>
          <p:spPr>
            <a:xfrm>
              <a:off x="4965663" y="5194585"/>
              <a:ext cx="3085617" cy="221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E396"/>
                </a:buClr>
                <a:buSzPts val="1600"/>
                <a:buFont typeface="Arial"/>
                <a:buNone/>
              </a:pPr>
              <a:r>
                <a:rPr lang="ru-RU" sz="1600" b="1" i="0" u="none" strike="noStrike" cap="none">
                  <a:solidFill>
                    <a:srgbClr val="FFE39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Решение: </a:t>
              </a:r>
              <a:endParaRPr/>
            </a:p>
          </p:txBody>
        </p:sp>
        <p:sp>
          <p:nvSpPr>
            <p:cNvPr id="259" name="Google Shape;259;p14"/>
            <p:cNvSpPr txBox="1"/>
            <p:nvPr/>
          </p:nvSpPr>
          <p:spPr>
            <a:xfrm>
              <a:off x="4965663" y="5536520"/>
              <a:ext cx="3481478" cy="387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E396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rgbClr val="FEFEF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Испытания на стенде с датчиками деформации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5"/>
          <p:cNvSpPr txBox="1">
            <a:spLocks noGrp="1"/>
          </p:cNvSpPr>
          <p:nvPr>
            <p:ph type="ctrTitle"/>
          </p:nvPr>
        </p:nvSpPr>
        <p:spPr>
          <a:xfrm>
            <a:off x="419100" y="388603"/>
            <a:ext cx="11192329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Выводы об МТРД</a:t>
            </a:r>
            <a:endParaRPr/>
          </a:p>
        </p:txBody>
      </p:sp>
      <p:sp>
        <p:nvSpPr>
          <p:cNvPr id="265" name="Google Shape;265;p15"/>
          <p:cNvSpPr txBox="1"/>
          <p:nvPr/>
        </p:nvSpPr>
        <p:spPr>
          <a:xfrm>
            <a:off x="457198" y="1300335"/>
            <a:ext cx="63373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Ценность продолжения исследования:</a:t>
            </a:r>
            <a:endParaRPr/>
          </a:p>
        </p:txBody>
      </p:sp>
      <p:sp>
        <p:nvSpPr>
          <p:cNvPr id="266" name="Google Shape;266;p15"/>
          <p:cNvSpPr txBox="1"/>
          <p:nvPr/>
        </p:nvSpPr>
        <p:spPr>
          <a:xfrm>
            <a:off x="457199" y="1681867"/>
            <a:ext cx="7467600" cy="11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2000" marR="0" lvl="0" indent="-2520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Высокая тяга при компактных размерах</a:t>
            </a:r>
            <a:endParaRPr/>
          </a:p>
          <a:p>
            <a:pPr marL="252000" marR="0" lvl="0" indent="-252000" algn="l" rtl="0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Перспективы в Б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ВС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выполняющих</a:t>
            </a:r>
            <a:b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специализированные задачи</a:t>
            </a:r>
            <a:endParaRPr/>
          </a:p>
        </p:txBody>
      </p:sp>
      <p:sp>
        <p:nvSpPr>
          <p:cNvPr id="267" name="Google Shape;267;p15"/>
          <p:cNvSpPr txBox="1"/>
          <p:nvPr/>
        </p:nvSpPr>
        <p:spPr>
          <a:xfrm>
            <a:off x="7391401" y="4552266"/>
            <a:ext cx="420637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Наш ТРД — уравнение, </a:t>
            </a:r>
            <a:br>
              <a:rPr lang="ru-RU" sz="18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 котором материалы, точность </a:t>
            </a:r>
            <a:br>
              <a:rPr lang="ru-RU" sz="18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и терпение дают тягу.</a:t>
            </a:r>
            <a:endParaRPr sz="1800" b="0" i="0" u="none" strike="noStrike" cap="none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8" name="Google Shape;26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0673" y="1681867"/>
            <a:ext cx="4467828" cy="2624849"/>
          </a:xfrm>
          <a:prstGeom prst="roundRect">
            <a:avLst>
              <a:gd name="adj" fmla="val 8409"/>
            </a:avLst>
          </a:prstGeom>
          <a:noFill/>
          <a:ln>
            <a:noFill/>
          </a:ln>
        </p:spPr>
      </p:pic>
      <p:sp>
        <p:nvSpPr>
          <p:cNvPr id="269" name="Google Shape;269;p15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001a453c1_3_0"/>
          <p:cNvSpPr txBox="1">
            <a:spLocks noGrp="1"/>
          </p:cNvSpPr>
          <p:nvPr>
            <p:ph type="ctrTitle"/>
          </p:nvPr>
        </p:nvSpPr>
        <p:spPr>
          <a:xfrm>
            <a:off x="419100" y="388603"/>
            <a:ext cx="111924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Выводы об МТРД</a:t>
            </a:r>
            <a:endParaRPr/>
          </a:p>
        </p:txBody>
      </p:sp>
      <p:sp>
        <p:nvSpPr>
          <p:cNvPr id="275" name="Google Shape;275;g35001a453c1_3_0"/>
          <p:cNvSpPr txBox="1"/>
          <p:nvPr/>
        </p:nvSpPr>
        <p:spPr>
          <a:xfrm>
            <a:off x="457198" y="1300335"/>
            <a:ext cx="633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Ценность продолжения исследования:</a:t>
            </a:r>
            <a:endParaRPr/>
          </a:p>
        </p:txBody>
      </p:sp>
      <p:sp>
        <p:nvSpPr>
          <p:cNvPr id="276" name="Google Shape;276;g35001a453c1_3_0"/>
          <p:cNvSpPr txBox="1"/>
          <p:nvPr/>
        </p:nvSpPr>
        <p:spPr>
          <a:xfrm>
            <a:off x="457199" y="1681867"/>
            <a:ext cx="7467600" cy="11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1999" marR="0" lvl="0" indent="-251999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Высокая тяга при компактных размерах</a:t>
            </a:r>
            <a:endParaRPr/>
          </a:p>
          <a:p>
            <a:pPr marL="251999" marR="0" lvl="0" indent="-251999" algn="l" rtl="0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Перспективы в Б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ВС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выполняющих</a:t>
            </a:r>
            <a:b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специализированные задачи</a:t>
            </a:r>
            <a:endParaRPr/>
          </a:p>
        </p:txBody>
      </p:sp>
      <p:sp>
        <p:nvSpPr>
          <p:cNvPr id="277" name="Google Shape;277;g35001a453c1_3_0"/>
          <p:cNvSpPr txBox="1"/>
          <p:nvPr/>
        </p:nvSpPr>
        <p:spPr>
          <a:xfrm>
            <a:off x="457198" y="2978643"/>
            <a:ext cx="633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Перспективы модернизации:</a:t>
            </a:r>
            <a:endParaRPr/>
          </a:p>
        </p:txBody>
      </p:sp>
      <p:sp>
        <p:nvSpPr>
          <p:cNvPr id="278" name="Google Shape;278;g35001a453c1_3_0"/>
          <p:cNvSpPr txBox="1"/>
          <p:nvPr/>
        </p:nvSpPr>
        <p:spPr>
          <a:xfrm>
            <a:off x="457199" y="3360175"/>
            <a:ext cx="8863800" cy="38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1999" marR="0" lvl="0" indent="-251999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Повышение КПД: важное значение</a:t>
            </a:r>
            <a:b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для увеличения дальности</a:t>
            </a:r>
            <a:b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продолжительности полёта БАС</a:t>
            </a:r>
            <a:endParaRPr/>
          </a:p>
          <a:p>
            <a:pPr marL="251999" marR="0" lvl="0" indent="-251999" algn="l" rtl="0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Упрощение конструкции и снижение стоимости:</a:t>
            </a:r>
            <a:b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разработка более простых конструкций</a:t>
            </a:r>
            <a:b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 использованием современных </a:t>
            </a:r>
            <a:r>
              <a:rPr lang="ru-RU" sz="18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материалов</a:t>
            </a:r>
            <a:b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технологий</a:t>
            </a:r>
            <a:endParaRPr/>
          </a:p>
          <a:p>
            <a:pPr marL="251999" marR="0" lvl="0" indent="-251999" algn="l" rtl="0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Миниатюризация и снижение веса: это важно</a:t>
            </a:r>
            <a:b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для расширения спектра его применений в БАС</a:t>
            </a:r>
            <a:endParaRPr/>
          </a:p>
          <a:p>
            <a:pPr marL="251999" marR="0" lvl="0" indent="-251999" algn="l" rtl="0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Повышение долговечности и увеличение ресурса</a:t>
            </a:r>
            <a:endParaRPr/>
          </a:p>
        </p:txBody>
      </p:sp>
      <p:sp>
        <p:nvSpPr>
          <p:cNvPr id="279" name="Google Shape;279;g35001a453c1_3_0"/>
          <p:cNvSpPr txBox="1"/>
          <p:nvPr/>
        </p:nvSpPr>
        <p:spPr>
          <a:xfrm>
            <a:off x="7391401" y="4552266"/>
            <a:ext cx="4206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Наш ТРД — уравнение, </a:t>
            </a:r>
            <a:br>
              <a:rPr lang="ru-RU" sz="18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 котором материалы, точность </a:t>
            </a:r>
            <a:br>
              <a:rPr lang="ru-RU" sz="18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и терпение дают тягу.</a:t>
            </a:r>
            <a:endParaRPr sz="1800" b="0" i="0" u="none" strike="noStrike" cap="none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0" name="Google Shape;280;g35001a453c1_3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0673" y="1681867"/>
            <a:ext cx="4467900" cy="2624700"/>
          </a:xfrm>
          <a:prstGeom prst="roundRect">
            <a:avLst>
              <a:gd name="adj" fmla="val 8409"/>
            </a:avLst>
          </a:prstGeom>
          <a:noFill/>
          <a:ln>
            <a:noFill/>
          </a:ln>
        </p:spPr>
      </p:pic>
      <p:sp>
        <p:nvSpPr>
          <p:cNvPr id="281" name="Google Shape;281;g35001a453c1_3_0"/>
          <p:cNvSpPr txBox="1"/>
          <p:nvPr/>
        </p:nvSpPr>
        <p:spPr>
          <a:xfrm>
            <a:off x="11188383" y="6159049"/>
            <a:ext cx="48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16" descr="Изображение выглядит как фиолетовый, Сирень, снимок экрана, пространство&#10;&#10;Контент, сгенерированный ИИ, может содержать ошибки."/>
          <p:cNvPicPr preferRelativeResize="0"/>
          <p:nvPr/>
        </p:nvPicPr>
        <p:blipFill rotWithShape="1">
          <a:blip r:embed="rId4">
            <a:alphaModFix amt="7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6"/>
          <p:cNvSpPr txBox="1">
            <a:spLocks noGrp="1"/>
          </p:cNvSpPr>
          <p:nvPr>
            <p:ph type="ctrTitle"/>
          </p:nvPr>
        </p:nvSpPr>
        <p:spPr>
          <a:xfrm>
            <a:off x="1572303" y="1306118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4800"/>
              <a:buFont typeface="Montserrat SemiBold"/>
              <a:buNone/>
            </a:pPr>
            <a:r>
              <a:rPr lang="ru-RU">
                <a:solidFill>
                  <a:srgbClr val="FFE396"/>
                </a:solidFill>
              </a:rPr>
              <a:t>#2 PMSM</a:t>
            </a:r>
            <a:endParaRPr>
              <a:solidFill>
                <a:srgbClr val="FFE396"/>
              </a:solidFill>
            </a:endParaRPr>
          </a:p>
        </p:txBody>
      </p:sp>
      <p:sp>
        <p:nvSpPr>
          <p:cNvPr id="288" name="Google Shape;288;p16"/>
          <p:cNvSpPr txBox="1">
            <a:spLocks noGrp="1"/>
          </p:cNvSpPr>
          <p:nvPr>
            <p:ph type="subTitle" idx="1"/>
          </p:nvPr>
        </p:nvSpPr>
        <p:spPr>
          <a:xfrm>
            <a:off x="1572303" y="2182016"/>
            <a:ext cx="507887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ru-RU" b="1"/>
              <a:t>Синхронный высокоскоростной двигатель с постоянными магнитами</a:t>
            </a:r>
            <a:endParaRPr/>
          </a:p>
        </p:txBody>
      </p:sp>
      <p:sp>
        <p:nvSpPr>
          <p:cNvPr id="289" name="Google Shape;289;p16"/>
          <p:cNvSpPr txBox="1"/>
          <p:nvPr/>
        </p:nvSpPr>
        <p:spPr>
          <a:xfrm>
            <a:off x="1572303" y="5251127"/>
            <a:ext cx="4841197" cy="99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PMSM обеспечивает наилучшие показатели энергоэффективности среди электродвигателей</a:t>
            </a:r>
            <a:endParaRPr/>
          </a:p>
        </p:txBody>
      </p:sp>
      <p:sp>
        <p:nvSpPr>
          <p:cNvPr id="290" name="Google Shape;290;p16"/>
          <p:cNvSpPr txBox="1"/>
          <p:nvPr/>
        </p:nvSpPr>
        <p:spPr>
          <a:xfrm>
            <a:off x="1572303" y="4851810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Причины выбора:</a:t>
            </a:r>
            <a:endParaRPr/>
          </a:p>
        </p:txBody>
      </p:sp>
      <p:sp>
        <p:nvSpPr>
          <p:cNvPr id="291" name="Google Shape;291;p16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1621" y="2554216"/>
            <a:ext cx="3352801" cy="268153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7"/>
          <p:cNvSpPr/>
          <p:nvPr/>
        </p:nvSpPr>
        <p:spPr>
          <a:xfrm>
            <a:off x="897125" y="2066925"/>
            <a:ext cx="6494400" cy="4461600"/>
          </a:xfrm>
          <a:prstGeom prst="roundRect">
            <a:avLst>
              <a:gd name="adj" fmla="val 5168"/>
            </a:avLst>
          </a:prstGeom>
          <a:solidFill>
            <a:srgbClr val="DCDCF0">
              <a:alpha val="9803"/>
            </a:srgbClr>
          </a:solidFill>
          <a:ln w="12700" cap="flat" cmpd="sng">
            <a:solidFill>
              <a:srgbClr val="BAA5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7"/>
          <p:cNvSpPr txBox="1">
            <a:spLocks noGrp="1"/>
          </p:cNvSpPr>
          <p:nvPr>
            <p:ph type="ctrTitle"/>
          </p:nvPr>
        </p:nvSpPr>
        <p:spPr>
          <a:xfrm>
            <a:off x="346932" y="252931"/>
            <a:ext cx="11192329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Конструкция и принцип работы</a:t>
            </a:r>
            <a:endParaRPr/>
          </a:p>
        </p:txBody>
      </p:sp>
      <p:sp>
        <p:nvSpPr>
          <p:cNvPr id="299" name="Google Shape;299;p17"/>
          <p:cNvSpPr txBox="1"/>
          <p:nvPr/>
        </p:nvSpPr>
        <p:spPr>
          <a:xfrm>
            <a:off x="346931" y="1048161"/>
            <a:ext cx="11192329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PMSM работает, преобразуя энергию взаимодействия между магнитными полями постоянных магнитов ротора и обмоток статора в механическое вращение</a:t>
            </a:r>
            <a:endParaRPr/>
          </a:p>
        </p:txBody>
      </p:sp>
      <p:sp>
        <p:nvSpPr>
          <p:cNvPr id="300" name="Google Shape;300;p17"/>
          <p:cNvSpPr txBox="1"/>
          <p:nvPr/>
        </p:nvSpPr>
        <p:spPr>
          <a:xfrm>
            <a:off x="1145547" y="2683615"/>
            <a:ext cx="5712600" cy="3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2000" marR="0" lvl="0" indent="-271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u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При подаче трехфазного переменного тока на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800" b="0" u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обмотки статора создается вращающееся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800" b="0" u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магнитное поле</a:t>
            </a:r>
            <a:endParaRPr sz="1800" b="0" u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52000" marR="0" lvl="0" indent="-2710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u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Магнитное поле, cоздаваемое током статора, взаимодействует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800" b="0" u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 магнитными, полюсами ротора.</a:t>
            </a:r>
            <a:endParaRPr sz="1800"/>
          </a:p>
          <a:p>
            <a:pPr marL="252000" marR="0" lvl="0" indent="-2710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u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Крутящий момент: сила взаимодействия между вращающимся магнитным полем статора</a:t>
            </a:r>
            <a:b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u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магнитными полюсами ротора создает крутящий момент, заставляя ротор вращаться синхронно с вращающимся магнитным полем статора</a:t>
            </a:r>
            <a:endParaRPr sz="1800"/>
          </a:p>
        </p:txBody>
      </p:sp>
      <p:sp>
        <p:nvSpPr>
          <p:cNvPr id="301" name="Google Shape;301;p17"/>
          <p:cNvSpPr txBox="1"/>
          <p:nvPr/>
        </p:nvSpPr>
        <p:spPr>
          <a:xfrm>
            <a:off x="1145547" y="2282369"/>
            <a:ext cx="537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Принцип работы:</a:t>
            </a:r>
            <a:endParaRPr sz="1800" b="1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2" name="Google Shape;302;p17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/>
          <p:nvPr/>
        </p:nvSpPr>
        <p:spPr>
          <a:xfrm>
            <a:off x="419100" y="1678651"/>
            <a:ext cx="4770780" cy="3272896"/>
          </a:xfrm>
          <a:prstGeom prst="roundRect">
            <a:avLst>
              <a:gd name="adj" fmla="val 10106"/>
            </a:avLst>
          </a:prstGeom>
          <a:solidFill>
            <a:srgbClr val="DCDCF0">
              <a:alpha val="9803"/>
            </a:srgbClr>
          </a:solidFill>
          <a:ln w="12700" cap="flat" cmpd="sng">
            <a:solidFill>
              <a:srgbClr val="BAA5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8"/>
          <p:cNvSpPr txBox="1">
            <a:spLocks noGrp="1"/>
          </p:cNvSpPr>
          <p:nvPr>
            <p:ph type="ctrTitle"/>
          </p:nvPr>
        </p:nvSpPr>
        <p:spPr>
          <a:xfrm>
            <a:off x="419100" y="454822"/>
            <a:ext cx="11514399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Характеристики</a:t>
            </a:r>
            <a:endParaRPr/>
          </a:p>
        </p:txBody>
      </p:sp>
      <p:sp>
        <p:nvSpPr>
          <p:cNvPr id="309" name="Google Shape;309;p18"/>
          <p:cNvSpPr txBox="1"/>
          <p:nvPr/>
        </p:nvSpPr>
        <p:spPr>
          <a:xfrm>
            <a:off x="775183" y="2251171"/>
            <a:ext cx="4599892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 характеристики</a:t>
            </a:r>
            <a:endParaRPr/>
          </a:p>
        </p:txBody>
      </p:sp>
      <p:sp>
        <p:nvSpPr>
          <p:cNvPr id="310" name="Google Shape;310;p18"/>
          <p:cNvSpPr txBox="1"/>
          <p:nvPr/>
        </p:nvSpPr>
        <p:spPr>
          <a:xfrm>
            <a:off x="775183" y="2806258"/>
            <a:ext cx="838120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КПД</a:t>
            </a:r>
            <a:endParaRPr sz="1600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1" name="Google Shape;311;p18"/>
          <p:cNvSpPr txBox="1"/>
          <p:nvPr/>
        </p:nvSpPr>
        <p:spPr>
          <a:xfrm>
            <a:off x="3232912" y="2806258"/>
            <a:ext cx="1179573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80 – 88 %</a:t>
            </a:r>
            <a:endParaRPr/>
          </a:p>
        </p:txBody>
      </p:sp>
      <p:sp>
        <p:nvSpPr>
          <p:cNvPr id="312" name="Google Shape;312;p18"/>
          <p:cNvSpPr txBox="1"/>
          <p:nvPr/>
        </p:nvSpPr>
        <p:spPr>
          <a:xfrm>
            <a:off x="775182" y="3190529"/>
            <a:ext cx="1180617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Мощность</a:t>
            </a:r>
            <a:endParaRPr/>
          </a:p>
        </p:txBody>
      </p:sp>
      <p:sp>
        <p:nvSpPr>
          <p:cNvPr id="313" name="Google Shape;313;p18"/>
          <p:cNvSpPr txBox="1"/>
          <p:nvPr/>
        </p:nvSpPr>
        <p:spPr>
          <a:xfrm>
            <a:off x="3232912" y="3190529"/>
            <a:ext cx="1330045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300 Вт</a:t>
            </a:r>
            <a:endParaRPr/>
          </a:p>
        </p:txBody>
      </p:sp>
      <p:sp>
        <p:nvSpPr>
          <p:cNvPr id="314" name="Google Shape;314;p18"/>
          <p:cNvSpPr txBox="1"/>
          <p:nvPr/>
        </p:nvSpPr>
        <p:spPr>
          <a:xfrm>
            <a:off x="775182" y="3574800"/>
            <a:ext cx="2852115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Масса</a:t>
            </a:r>
            <a:endParaRPr sz="1600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5" name="Google Shape;315;p18"/>
          <p:cNvSpPr txBox="1"/>
          <p:nvPr/>
        </p:nvSpPr>
        <p:spPr>
          <a:xfrm>
            <a:off x="3232912" y="3569328"/>
            <a:ext cx="2001376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~0.9 кг*</a:t>
            </a:r>
            <a:endParaRPr/>
          </a:p>
        </p:txBody>
      </p:sp>
      <p:sp>
        <p:nvSpPr>
          <p:cNvPr id="316" name="Google Shape;316;p18"/>
          <p:cNvSpPr txBox="1"/>
          <p:nvPr/>
        </p:nvSpPr>
        <p:spPr>
          <a:xfrm>
            <a:off x="775182" y="3941240"/>
            <a:ext cx="2852115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Взлётная масса</a:t>
            </a:r>
            <a:endParaRPr sz="1600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" name="Google Shape;317;p18"/>
          <p:cNvSpPr txBox="1"/>
          <p:nvPr/>
        </p:nvSpPr>
        <p:spPr>
          <a:xfrm>
            <a:off x="3232912" y="3941240"/>
            <a:ext cx="2001376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до 5 кг</a:t>
            </a:r>
            <a:endParaRPr/>
          </a:p>
        </p:txBody>
      </p:sp>
      <p:sp>
        <p:nvSpPr>
          <p:cNvPr id="318" name="Google Shape;318;p18"/>
          <p:cNvSpPr txBox="1"/>
          <p:nvPr/>
        </p:nvSpPr>
        <p:spPr>
          <a:xfrm>
            <a:off x="5650460" y="1805973"/>
            <a:ext cx="2803480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Преимущества</a:t>
            </a:r>
            <a:endParaRPr/>
          </a:p>
        </p:txBody>
      </p:sp>
      <p:sp>
        <p:nvSpPr>
          <p:cNvPr id="319" name="Google Shape;319;p18"/>
          <p:cNvSpPr txBox="1"/>
          <p:nvPr/>
        </p:nvSpPr>
        <p:spPr>
          <a:xfrm>
            <a:off x="5650460" y="2232565"/>
            <a:ext cx="5523532" cy="921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52000" marR="0" lvl="0" indent="-252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Высокий КПД и скорость</a:t>
            </a:r>
            <a:endParaRPr/>
          </a:p>
          <a:p>
            <a:pPr marL="252000" marR="0" lvl="0" indent="-252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Плавный момент* (пульсации&lt;4%)</a:t>
            </a:r>
            <a:endParaRPr/>
          </a:p>
          <a:p>
            <a:pPr marL="252000" marR="0" lvl="0" indent="-252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Высокая точность управления</a:t>
            </a:r>
            <a:endParaRPr/>
          </a:p>
        </p:txBody>
      </p:sp>
      <p:pic>
        <p:nvPicPr>
          <p:cNvPr id="320" name="Google Shape;32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5345" y="5329292"/>
            <a:ext cx="2641435" cy="262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29536" y="-1676122"/>
            <a:ext cx="4088912" cy="4059912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8"/>
          <p:cNvSpPr txBox="1"/>
          <p:nvPr/>
        </p:nvSpPr>
        <p:spPr>
          <a:xfrm>
            <a:off x="419100" y="5879966"/>
            <a:ext cx="8978900" cy="589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*BLDC — это бесколлекторный электродвигатель постоянного тока.</a:t>
            </a:r>
            <a:b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Наиболее простой и известный тип электродвигателя.</a:t>
            </a:r>
            <a:endParaRPr sz="1600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3" name="Google Shape;323;p18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5001a453c1_4_255"/>
          <p:cNvSpPr/>
          <p:nvPr/>
        </p:nvSpPr>
        <p:spPr>
          <a:xfrm>
            <a:off x="419100" y="1678651"/>
            <a:ext cx="4770900" cy="3273000"/>
          </a:xfrm>
          <a:prstGeom prst="roundRect">
            <a:avLst>
              <a:gd name="adj" fmla="val 10106"/>
            </a:avLst>
          </a:prstGeom>
          <a:solidFill>
            <a:srgbClr val="DCDCF0">
              <a:alpha val="9800"/>
            </a:srgbClr>
          </a:solidFill>
          <a:ln w="12700" cap="flat" cmpd="sng">
            <a:solidFill>
              <a:srgbClr val="BAA5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35001a453c1_4_255"/>
          <p:cNvSpPr txBox="1">
            <a:spLocks noGrp="1"/>
          </p:cNvSpPr>
          <p:nvPr>
            <p:ph type="ctrTitle"/>
          </p:nvPr>
        </p:nvSpPr>
        <p:spPr>
          <a:xfrm>
            <a:off x="419100" y="454822"/>
            <a:ext cx="115143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Характеристики</a:t>
            </a:r>
            <a:endParaRPr/>
          </a:p>
        </p:txBody>
      </p:sp>
      <p:sp>
        <p:nvSpPr>
          <p:cNvPr id="330" name="Google Shape;330;g35001a453c1_4_255"/>
          <p:cNvSpPr txBox="1"/>
          <p:nvPr/>
        </p:nvSpPr>
        <p:spPr>
          <a:xfrm>
            <a:off x="775183" y="2251171"/>
            <a:ext cx="45999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 характеристики</a:t>
            </a:r>
            <a:endParaRPr/>
          </a:p>
        </p:txBody>
      </p:sp>
      <p:sp>
        <p:nvSpPr>
          <p:cNvPr id="331" name="Google Shape;331;g35001a453c1_4_255"/>
          <p:cNvSpPr txBox="1"/>
          <p:nvPr/>
        </p:nvSpPr>
        <p:spPr>
          <a:xfrm>
            <a:off x="775183" y="2806258"/>
            <a:ext cx="8382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КПД</a:t>
            </a:r>
            <a:endParaRPr sz="1600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2" name="Google Shape;332;g35001a453c1_4_255"/>
          <p:cNvSpPr txBox="1"/>
          <p:nvPr/>
        </p:nvSpPr>
        <p:spPr>
          <a:xfrm>
            <a:off x="3232912" y="2806258"/>
            <a:ext cx="11796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80 – 88 %</a:t>
            </a:r>
            <a:endParaRPr/>
          </a:p>
        </p:txBody>
      </p:sp>
      <p:sp>
        <p:nvSpPr>
          <p:cNvPr id="333" name="Google Shape;333;g35001a453c1_4_255"/>
          <p:cNvSpPr txBox="1"/>
          <p:nvPr/>
        </p:nvSpPr>
        <p:spPr>
          <a:xfrm>
            <a:off x="775182" y="3190529"/>
            <a:ext cx="11805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Мощность</a:t>
            </a:r>
            <a:endParaRPr/>
          </a:p>
        </p:txBody>
      </p:sp>
      <p:sp>
        <p:nvSpPr>
          <p:cNvPr id="334" name="Google Shape;334;g35001a453c1_4_255"/>
          <p:cNvSpPr txBox="1"/>
          <p:nvPr/>
        </p:nvSpPr>
        <p:spPr>
          <a:xfrm>
            <a:off x="3232912" y="3190529"/>
            <a:ext cx="13299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300 Вт</a:t>
            </a:r>
            <a:endParaRPr/>
          </a:p>
        </p:txBody>
      </p:sp>
      <p:sp>
        <p:nvSpPr>
          <p:cNvPr id="335" name="Google Shape;335;g35001a453c1_4_255"/>
          <p:cNvSpPr txBox="1"/>
          <p:nvPr/>
        </p:nvSpPr>
        <p:spPr>
          <a:xfrm>
            <a:off x="775182" y="3574800"/>
            <a:ext cx="28521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Масса</a:t>
            </a:r>
            <a:endParaRPr sz="1600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" name="Google Shape;336;g35001a453c1_4_255"/>
          <p:cNvSpPr txBox="1"/>
          <p:nvPr/>
        </p:nvSpPr>
        <p:spPr>
          <a:xfrm>
            <a:off x="3232912" y="3569328"/>
            <a:ext cx="20013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~0.9 кг*</a:t>
            </a:r>
            <a:endParaRPr/>
          </a:p>
        </p:txBody>
      </p:sp>
      <p:sp>
        <p:nvSpPr>
          <p:cNvPr id="337" name="Google Shape;337;g35001a453c1_4_255"/>
          <p:cNvSpPr txBox="1"/>
          <p:nvPr/>
        </p:nvSpPr>
        <p:spPr>
          <a:xfrm>
            <a:off x="775182" y="3941240"/>
            <a:ext cx="28521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Взлётная масса</a:t>
            </a:r>
            <a:endParaRPr sz="1600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8" name="Google Shape;338;g35001a453c1_4_255"/>
          <p:cNvSpPr txBox="1"/>
          <p:nvPr/>
        </p:nvSpPr>
        <p:spPr>
          <a:xfrm>
            <a:off x="3232912" y="3941240"/>
            <a:ext cx="20013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до 5 кг</a:t>
            </a:r>
            <a:endParaRPr/>
          </a:p>
        </p:txBody>
      </p:sp>
      <p:sp>
        <p:nvSpPr>
          <p:cNvPr id="339" name="Google Shape;339;g35001a453c1_4_255"/>
          <p:cNvSpPr txBox="1"/>
          <p:nvPr/>
        </p:nvSpPr>
        <p:spPr>
          <a:xfrm>
            <a:off x="5650460" y="1805973"/>
            <a:ext cx="28035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Преимущества</a:t>
            </a:r>
            <a:endParaRPr/>
          </a:p>
        </p:txBody>
      </p:sp>
      <p:sp>
        <p:nvSpPr>
          <p:cNvPr id="340" name="Google Shape;340;g35001a453c1_4_255"/>
          <p:cNvSpPr txBox="1"/>
          <p:nvPr/>
        </p:nvSpPr>
        <p:spPr>
          <a:xfrm>
            <a:off x="5650460" y="2232565"/>
            <a:ext cx="5523600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51999" marR="0" lvl="0" indent="-2519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Высокий КПД и скорость</a:t>
            </a:r>
            <a:endParaRPr/>
          </a:p>
          <a:p>
            <a:pPr marL="251999" marR="0" lvl="0" indent="-25199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Плавный момент* (пульсации&lt;4%)</a:t>
            </a:r>
            <a:endParaRPr/>
          </a:p>
          <a:p>
            <a:pPr marL="251999" marR="0" lvl="0" indent="-25199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Высокая точность управления</a:t>
            </a:r>
            <a:endParaRPr/>
          </a:p>
        </p:txBody>
      </p:sp>
      <p:sp>
        <p:nvSpPr>
          <p:cNvPr id="341" name="Google Shape;341;g35001a453c1_4_255"/>
          <p:cNvSpPr txBox="1"/>
          <p:nvPr/>
        </p:nvSpPr>
        <p:spPr>
          <a:xfrm>
            <a:off x="5650460" y="3569328"/>
            <a:ext cx="28035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Недостатки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2" name="Google Shape;342;g35001a453c1_4_255"/>
          <p:cNvSpPr txBox="1"/>
          <p:nvPr/>
        </p:nvSpPr>
        <p:spPr>
          <a:xfrm>
            <a:off x="5650460" y="4030269"/>
            <a:ext cx="5523600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51999" marR="0" lvl="0" indent="-2519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Высокая стоимость пр-ва относительно BLDC*</a:t>
            </a:r>
            <a:endParaRPr/>
          </a:p>
          <a:p>
            <a:pPr marL="251999" marR="0" lvl="0" indent="-25199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Необходимость в точных расчётах</a:t>
            </a:r>
            <a:endParaRPr/>
          </a:p>
          <a:p>
            <a:pPr marL="251999" marR="0" lvl="0" indent="-25199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Импортозависимость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3" name="Google Shape;343;g35001a453c1_4_2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5345" y="5329292"/>
            <a:ext cx="2641435" cy="262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35001a453c1_4_2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29536" y="-1676122"/>
            <a:ext cx="4088913" cy="4059912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35001a453c1_4_255"/>
          <p:cNvSpPr txBox="1"/>
          <p:nvPr/>
        </p:nvSpPr>
        <p:spPr>
          <a:xfrm>
            <a:off x="419100" y="5879966"/>
            <a:ext cx="897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*BLDC — это бесколлекторный электродвигатель постоянного тока.</a:t>
            </a:r>
            <a:b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Наиболее простой и известный тип электродвигателя.</a:t>
            </a:r>
            <a:endParaRPr sz="1600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g35001a453c1_4_255"/>
          <p:cNvSpPr txBox="1"/>
          <p:nvPr/>
        </p:nvSpPr>
        <p:spPr>
          <a:xfrm>
            <a:off x="11188383" y="6159049"/>
            <a:ext cx="48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О проекте</a:t>
            </a:r>
            <a:endParaRPr/>
          </a:p>
        </p:txBody>
      </p:sp>
      <p:sp>
        <p:nvSpPr>
          <p:cNvPr id="95" name="Google Shape;95;p2"/>
          <p:cNvSpPr txBox="1">
            <a:spLocks noGrp="1"/>
          </p:cNvSpPr>
          <p:nvPr>
            <p:ph type="subTitle" idx="1"/>
          </p:nvPr>
        </p:nvSpPr>
        <p:spPr>
          <a:xfrm>
            <a:off x="419100" y="1367170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None/>
            </a:pPr>
            <a:r>
              <a:rPr lang="ru-RU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Цель</a:t>
            </a:r>
            <a:endParaRPr/>
          </a:p>
        </p:txBody>
      </p:sp>
      <p:sp>
        <p:nvSpPr>
          <p:cNvPr id="96" name="Google Shape;96;p2"/>
          <p:cNvSpPr txBox="1"/>
          <p:nvPr/>
        </p:nvSpPr>
        <p:spPr>
          <a:xfrm>
            <a:off x="419100" y="1818152"/>
            <a:ext cx="85167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Прове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сти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НИОКР, чтобы исследова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ть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перспективны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концепци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двигателей для БАС и подготов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ить 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информационн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ую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баз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для дальнейшей разработки прототипа</a:t>
            </a:r>
            <a:endParaRPr sz="1800" b="0" i="0" u="none" strike="noStrike" cap="none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419100" y="3029780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Задачи проекта:</a:t>
            </a:r>
            <a:endParaRPr/>
          </a:p>
        </p:txBody>
      </p:sp>
      <p:sp>
        <p:nvSpPr>
          <p:cNvPr id="98" name="Google Shape;98;p2"/>
          <p:cNvSpPr txBox="1"/>
          <p:nvPr/>
        </p:nvSpPr>
        <p:spPr>
          <a:xfrm>
            <a:off x="419099" y="3550211"/>
            <a:ext cx="8944800" cy="22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2000" marR="0" lvl="0" indent="-252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Сформировать гипотезы для упрощения производства</a:t>
            </a:r>
            <a:b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улучшения характеристик двигателя</a:t>
            </a:r>
            <a:endParaRPr/>
          </a:p>
          <a:p>
            <a:pPr marL="252000" marR="0" lvl="0" indent="-252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азработать материалы, достаточные для создания прототипа двигателя, пригодного для серийного производства</a:t>
            </a:r>
            <a:b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БАС</a:t>
            </a:r>
            <a:endParaRPr/>
          </a:p>
          <a:p>
            <a:pPr marL="252000" marR="0" lvl="0" indent="-252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Осво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ить 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метод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ы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исследования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технических решений </a:t>
            </a:r>
            <a:b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двигателестроении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и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их рыночного потенциала</a:t>
            </a:r>
            <a:endParaRPr/>
          </a:p>
        </p:txBody>
      </p:sp>
      <p:sp>
        <p:nvSpPr>
          <p:cNvPr id="99" name="Google Shape;99;p2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9"/>
          <p:cNvSpPr txBox="1">
            <a:spLocks noGrp="1"/>
          </p:cNvSpPr>
          <p:nvPr>
            <p:ph type="ctrTitle"/>
          </p:nvPr>
        </p:nvSpPr>
        <p:spPr>
          <a:xfrm>
            <a:off x="419100" y="382323"/>
            <a:ext cx="7200900" cy="142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Примеры применения в БАС</a:t>
            </a:r>
            <a:endParaRPr/>
          </a:p>
        </p:txBody>
      </p:sp>
      <p:sp>
        <p:nvSpPr>
          <p:cNvPr id="352" name="Google Shape;352;p19"/>
          <p:cNvSpPr txBox="1"/>
          <p:nvPr/>
        </p:nvSpPr>
        <p:spPr>
          <a:xfrm>
            <a:off x="419099" y="2209804"/>
            <a:ext cx="8863797" cy="112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2000" marR="0" lvl="0" indent="-2520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Мини-БПЛА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для аэрофотосъемки (DJI Mavic 3 Pro (DJI RC))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52000" marR="0" lvl="0" indent="-252000" algn="l" rtl="0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Гоночные дроны 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(SPEEDY BEE Master 5 V2 DJI O3 ELRS Version 5-inch FPV Racing Drone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3" name="Google Shape;35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8900" y="3583827"/>
            <a:ext cx="9738500" cy="2746561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9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0"/>
          <p:cNvSpPr/>
          <p:nvPr/>
        </p:nvSpPr>
        <p:spPr>
          <a:xfrm>
            <a:off x="419099" y="2171914"/>
            <a:ext cx="5159897" cy="3257336"/>
          </a:xfrm>
          <a:prstGeom prst="roundRect">
            <a:avLst>
              <a:gd name="adj" fmla="val 10106"/>
            </a:avLst>
          </a:prstGeom>
          <a:solidFill>
            <a:srgbClr val="DCDCF0">
              <a:alpha val="9803"/>
            </a:srgbClr>
          </a:solidFill>
          <a:ln w="12700" cap="flat" cmpd="sng">
            <a:solidFill>
              <a:srgbClr val="BAA5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0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Стоимость сборки</a:t>
            </a:r>
            <a:endParaRPr/>
          </a:p>
        </p:txBody>
      </p:sp>
      <p:sp>
        <p:nvSpPr>
          <p:cNvPr id="361" name="Google Shape;361;p20"/>
          <p:cNvSpPr txBox="1"/>
          <p:nvPr/>
        </p:nvSpPr>
        <p:spPr>
          <a:xfrm>
            <a:off x="685317" y="2471536"/>
            <a:ext cx="470848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Расходники вместе</a:t>
            </a:r>
            <a:br>
              <a:rPr lang="ru-RU" sz="20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20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с контроллером</a:t>
            </a:r>
            <a:endParaRPr/>
          </a:p>
        </p:txBody>
      </p:sp>
      <p:sp>
        <p:nvSpPr>
          <p:cNvPr id="362" name="Google Shape;362;p20"/>
          <p:cNvSpPr txBox="1"/>
          <p:nvPr/>
        </p:nvSpPr>
        <p:spPr>
          <a:xfrm>
            <a:off x="685318" y="3167620"/>
            <a:ext cx="3226926" cy="380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113 000 р</a:t>
            </a:r>
            <a:endParaRPr/>
          </a:p>
        </p:txBody>
      </p:sp>
      <p:sp>
        <p:nvSpPr>
          <p:cNvPr id="363" name="Google Shape;363;p20"/>
          <p:cNvSpPr txBox="1"/>
          <p:nvPr/>
        </p:nvSpPr>
        <p:spPr>
          <a:xfrm>
            <a:off x="685317" y="3812561"/>
            <a:ext cx="470848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Оборудование</a:t>
            </a:r>
            <a:br>
              <a:rPr lang="ru-RU" sz="20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20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заказ запчастей</a:t>
            </a:r>
            <a:endParaRPr/>
          </a:p>
        </p:txBody>
      </p:sp>
      <p:sp>
        <p:nvSpPr>
          <p:cNvPr id="364" name="Google Shape;364;p20"/>
          <p:cNvSpPr txBox="1"/>
          <p:nvPr/>
        </p:nvSpPr>
        <p:spPr>
          <a:xfrm>
            <a:off x="685325" y="4509825"/>
            <a:ext cx="322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430 000 р +++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5" name="Google Shape;36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5254" y="3947683"/>
            <a:ext cx="1308549" cy="1299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0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21" descr="Изображение выглядит как фиолетовый, Сирень, снимок экрана, пространство&#10;&#10;Контент, сгенерированный ИИ, может содержать ошибки."/>
          <p:cNvPicPr preferRelativeResize="0"/>
          <p:nvPr/>
        </p:nvPicPr>
        <p:blipFill rotWithShape="1">
          <a:blip r:embed="rId4">
            <a:alphaModFix amt="29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1"/>
          <p:cNvSpPr txBox="1">
            <a:spLocks noGrp="1"/>
          </p:cNvSpPr>
          <p:nvPr>
            <p:ph type="ctrTitle"/>
          </p:nvPr>
        </p:nvSpPr>
        <p:spPr>
          <a:xfrm>
            <a:off x="1572303" y="1306118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4800"/>
              <a:buFont typeface="Montserrat SemiBold"/>
              <a:buNone/>
            </a:pPr>
            <a:r>
              <a:rPr lang="ru-RU">
                <a:solidFill>
                  <a:srgbClr val="FFE396"/>
                </a:solidFill>
              </a:rPr>
              <a:t>#3 ПуВРД</a:t>
            </a:r>
            <a:endParaRPr>
              <a:solidFill>
                <a:srgbClr val="FFE396"/>
              </a:solidFill>
            </a:endParaRPr>
          </a:p>
        </p:txBody>
      </p:sp>
      <p:sp>
        <p:nvSpPr>
          <p:cNvPr id="373" name="Google Shape;373;p21"/>
          <p:cNvSpPr txBox="1">
            <a:spLocks noGrp="1"/>
          </p:cNvSpPr>
          <p:nvPr>
            <p:ph type="subTitle" idx="1"/>
          </p:nvPr>
        </p:nvSpPr>
        <p:spPr>
          <a:xfrm>
            <a:off x="1572303" y="2239890"/>
            <a:ext cx="507887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ru-RU" b="1"/>
              <a:t>Пульсирующий воздушно-реактивный двигатель</a:t>
            </a:r>
            <a:endParaRPr/>
          </a:p>
        </p:txBody>
      </p:sp>
      <p:sp>
        <p:nvSpPr>
          <p:cNvPr id="374" name="Google Shape;374;p21"/>
          <p:cNvSpPr txBox="1"/>
          <p:nvPr/>
        </p:nvSpPr>
        <p:spPr>
          <a:xfrm>
            <a:off x="1572303" y="5332150"/>
            <a:ext cx="4841197" cy="688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ПуВРД </a:t>
            </a:r>
            <a:r>
              <a:rPr lang="ru-RU" sz="1800" b="0" i="0">
                <a:solidFill>
                  <a:srgbClr val="CDCDCD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не идеальная, но простая</a:t>
            </a:r>
            <a:b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работающая технология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5" name="Google Shape;375;p21"/>
          <p:cNvSpPr txBox="1"/>
          <p:nvPr/>
        </p:nvSpPr>
        <p:spPr>
          <a:xfrm>
            <a:off x="1572303" y="4851810"/>
            <a:ext cx="348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Причины выбора:</a:t>
            </a:r>
            <a:endParaRPr/>
          </a:p>
        </p:txBody>
      </p:sp>
      <p:sp>
        <p:nvSpPr>
          <p:cNvPr id="376" name="Google Shape;376;p21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2"/>
          <p:cNvSpPr/>
          <p:nvPr/>
        </p:nvSpPr>
        <p:spPr>
          <a:xfrm>
            <a:off x="6096000" y="2260668"/>
            <a:ext cx="5854800" cy="3321300"/>
          </a:xfrm>
          <a:prstGeom prst="roundRect">
            <a:avLst>
              <a:gd name="adj" fmla="val 5168"/>
            </a:avLst>
          </a:prstGeom>
          <a:solidFill>
            <a:srgbClr val="DCDCF0">
              <a:alpha val="9800"/>
            </a:srgbClr>
          </a:solidFill>
          <a:ln w="12700" cap="flat" cmpd="sng">
            <a:solidFill>
              <a:srgbClr val="BAA5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22"/>
          <p:cNvPicPr preferRelativeResize="0"/>
          <p:nvPr/>
        </p:nvPicPr>
        <p:blipFill rotWithShape="1">
          <a:blip r:embed="rId3">
            <a:alphaModFix/>
          </a:blip>
          <a:srcRect l="15467" t="35651" r="12559" b="17272"/>
          <a:stretch/>
        </p:blipFill>
        <p:spPr>
          <a:xfrm>
            <a:off x="6951967" y="3154085"/>
            <a:ext cx="3728100" cy="1370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83" name="Google Shape;383;p22"/>
          <p:cNvSpPr txBox="1">
            <a:spLocks noGrp="1"/>
          </p:cNvSpPr>
          <p:nvPr>
            <p:ph type="ctrTitle"/>
          </p:nvPr>
        </p:nvSpPr>
        <p:spPr>
          <a:xfrm>
            <a:off x="419100" y="388603"/>
            <a:ext cx="111924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Принцип работы</a:t>
            </a:r>
            <a:endParaRPr/>
          </a:p>
        </p:txBody>
      </p:sp>
      <p:sp>
        <p:nvSpPr>
          <p:cNvPr id="384" name="Google Shape;384;p22"/>
          <p:cNvSpPr txBox="1"/>
          <p:nvPr/>
        </p:nvSpPr>
        <p:spPr>
          <a:xfrm>
            <a:off x="457198" y="1132078"/>
            <a:ext cx="1149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Тяга создаётся за счёт реакции продуктов сгорания топлива с кислородом</a:t>
            </a:r>
            <a:endParaRPr/>
          </a:p>
        </p:txBody>
      </p:sp>
      <p:sp>
        <p:nvSpPr>
          <p:cNvPr id="385" name="Google Shape;385;p22"/>
          <p:cNvSpPr txBox="1"/>
          <p:nvPr/>
        </p:nvSpPr>
        <p:spPr>
          <a:xfrm>
            <a:off x="572468" y="1666223"/>
            <a:ext cx="28035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Цикл работы:</a:t>
            </a:r>
            <a:endParaRPr sz="1800" b="1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6" name="Google Shape;386;p22"/>
          <p:cNvSpPr txBox="1"/>
          <p:nvPr/>
        </p:nvSpPr>
        <p:spPr>
          <a:xfrm>
            <a:off x="572468" y="2087100"/>
            <a:ext cx="51648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51999" marR="0" lvl="0" indent="-251999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Впуск: </a:t>
            </a: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воздух подаётся и сжимается</a:t>
            </a:r>
            <a:b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диффузоре,  впрыскивается топливо.</a:t>
            </a:r>
            <a:b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 счёт разрежения открываются клапаны,</a:t>
            </a:r>
            <a:b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топливно-воздушная смесь попадает</a:t>
            </a:r>
            <a:b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камеру сгорания</a:t>
            </a:r>
            <a:endParaRPr/>
          </a:p>
        </p:txBody>
      </p:sp>
      <p:sp>
        <p:nvSpPr>
          <p:cNvPr id="387" name="Google Shape;387;p22"/>
          <p:cNvSpPr txBox="1"/>
          <p:nvPr/>
        </p:nvSpPr>
        <p:spPr>
          <a:xfrm>
            <a:off x="6494575" y="2753723"/>
            <a:ext cx="9699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Клапаны</a:t>
            </a:r>
            <a:endParaRPr/>
          </a:p>
        </p:txBody>
      </p:sp>
      <p:sp>
        <p:nvSpPr>
          <p:cNvPr id="388" name="Google Shape;388;p22"/>
          <p:cNvSpPr txBox="1"/>
          <p:nvPr/>
        </p:nvSpPr>
        <p:spPr>
          <a:xfrm>
            <a:off x="9961217" y="2817373"/>
            <a:ext cx="10086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Выхлоп</a:t>
            </a:r>
            <a:endParaRPr/>
          </a:p>
        </p:txBody>
      </p:sp>
      <p:sp>
        <p:nvSpPr>
          <p:cNvPr id="389" name="Google Shape;389;p22"/>
          <p:cNvSpPr txBox="1"/>
          <p:nvPr/>
        </p:nvSpPr>
        <p:spPr>
          <a:xfrm>
            <a:off x="6384007" y="4641741"/>
            <a:ext cx="20541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Воздухазаборник</a:t>
            </a:r>
            <a:b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и впрыск топлива</a:t>
            </a:r>
            <a:endParaRPr/>
          </a:p>
        </p:txBody>
      </p:sp>
      <p:sp>
        <p:nvSpPr>
          <p:cNvPr id="390" name="Google Shape;390;p22"/>
          <p:cNvSpPr txBox="1"/>
          <p:nvPr/>
        </p:nvSpPr>
        <p:spPr>
          <a:xfrm>
            <a:off x="8450265" y="4653381"/>
            <a:ext cx="11121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Камера сгорания</a:t>
            </a:r>
            <a:endParaRPr/>
          </a:p>
        </p:txBody>
      </p:sp>
      <p:sp>
        <p:nvSpPr>
          <p:cNvPr id="391" name="Google Shape;391;p22"/>
          <p:cNvSpPr txBox="1"/>
          <p:nvPr/>
        </p:nvSpPr>
        <p:spPr>
          <a:xfrm>
            <a:off x="9741743" y="4667476"/>
            <a:ext cx="10086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Раструб</a:t>
            </a:r>
            <a:endParaRPr/>
          </a:p>
        </p:txBody>
      </p:sp>
      <p:sp>
        <p:nvSpPr>
          <p:cNvPr id="392" name="Google Shape;392;p22"/>
          <p:cNvSpPr txBox="1"/>
          <p:nvPr/>
        </p:nvSpPr>
        <p:spPr>
          <a:xfrm>
            <a:off x="6096000" y="5751465"/>
            <a:ext cx="57393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Всё это происходит очень быстро, много раз подряд, создавая пульсирующий поток газов, который</a:t>
            </a:r>
            <a:br>
              <a:rPr lang="ru-RU" sz="1600" b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 b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и двигает летательный аппарат вперёд</a:t>
            </a:r>
            <a:endParaRPr/>
          </a:p>
        </p:txBody>
      </p:sp>
      <p:cxnSp>
        <p:nvCxnSpPr>
          <p:cNvPr id="393" name="Google Shape;393;p22"/>
          <p:cNvCxnSpPr/>
          <p:nvPr/>
        </p:nvCxnSpPr>
        <p:spPr>
          <a:xfrm>
            <a:off x="7424738" y="2879823"/>
            <a:ext cx="245100" cy="465300"/>
          </a:xfrm>
          <a:prstGeom prst="straightConnector1">
            <a:avLst/>
          </a:prstGeom>
          <a:noFill/>
          <a:ln w="9525" cap="flat" cmpd="sng">
            <a:solidFill>
              <a:srgbClr val="CA94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94" name="Google Shape;394;p22"/>
          <p:cNvCxnSpPr/>
          <p:nvPr/>
        </p:nvCxnSpPr>
        <p:spPr>
          <a:xfrm>
            <a:off x="9894941" y="2864522"/>
            <a:ext cx="0" cy="650400"/>
          </a:xfrm>
          <a:prstGeom prst="straightConnector1">
            <a:avLst/>
          </a:prstGeom>
          <a:noFill/>
          <a:ln w="9525" cap="flat" cmpd="sng">
            <a:solidFill>
              <a:srgbClr val="CA94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95" name="Google Shape;395;p22"/>
          <p:cNvCxnSpPr/>
          <p:nvPr/>
        </p:nvCxnSpPr>
        <p:spPr>
          <a:xfrm rot="10800000">
            <a:off x="9666341" y="4140250"/>
            <a:ext cx="0" cy="692100"/>
          </a:xfrm>
          <a:prstGeom prst="straightConnector1">
            <a:avLst/>
          </a:prstGeom>
          <a:noFill/>
          <a:ln w="9525" cap="flat" cmpd="sng">
            <a:solidFill>
              <a:srgbClr val="CA94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96" name="Google Shape;396;p22"/>
          <p:cNvCxnSpPr/>
          <p:nvPr/>
        </p:nvCxnSpPr>
        <p:spPr>
          <a:xfrm rot="10800000">
            <a:off x="8408076" y="4171240"/>
            <a:ext cx="0" cy="692100"/>
          </a:xfrm>
          <a:prstGeom prst="straightConnector1">
            <a:avLst/>
          </a:prstGeom>
          <a:noFill/>
          <a:ln w="9525" cap="flat" cmpd="sng">
            <a:solidFill>
              <a:srgbClr val="CA94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97" name="Google Shape;397;p22"/>
          <p:cNvCxnSpPr/>
          <p:nvPr/>
        </p:nvCxnSpPr>
        <p:spPr>
          <a:xfrm rot="10800000" flipH="1">
            <a:off x="6540500" y="3923400"/>
            <a:ext cx="508800" cy="648600"/>
          </a:xfrm>
          <a:prstGeom prst="straightConnector1">
            <a:avLst/>
          </a:prstGeom>
          <a:noFill/>
          <a:ln w="9525" cap="flat" cmpd="sng">
            <a:solidFill>
              <a:srgbClr val="CA94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98" name="Google Shape;398;p22"/>
          <p:cNvSpPr txBox="1"/>
          <p:nvPr/>
        </p:nvSpPr>
        <p:spPr>
          <a:xfrm>
            <a:off x="11188383" y="6159049"/>
            <a:ext cx="48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5001a453c1_4_71"/>
          <p:cNvSpPr/>
          <p:nvPr/>
        </p:nvSpPr>
        <p:spPr>
          <a:xfrm>
            <a:off x="6096000" y="2260668"/>
            <a:ext cx="5854800" cy="3321300"/>
          </a:xfrm>
          <a:prstGeom prst="roundRect">
            <a:avLst>
              <a:gd name="adj" fmla="val 5168"/>
            </a:avLst>
          </a:prstGeom>
          <a:solidFill>
            <a:srgbClr val="DCDCF0">
              <a:alpha val="9800"/>
            </a:srgbClr>
          </a:solidFill>
          <a:ln w="12700" cap="flat" cmpd="sng">
            <a:solidFill>
              <a:srgbClr val="BAA5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g35001a453c1_4_71"/>
          <p:cNvPicPr preferRelativeResize="0"/>
          <p:nvPr/>
        </p:nvPicPr>
        <p:blipFill rotWithShape="1">
          <a:blip r:embed="rId3">
            <a:alphaModFix/>
          </a:blip>
          <a:srcRect l="15467" t="35651" r="12559" b="17272"/>
          <a:stretch/>
        </p:blipFill>
        <p:spPr>
          <a:xfrm>
            <a:off x="6951967" y="3154085"/>
            <a:ext cx="3728100" cy="1370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05" name="Google Shape;405;g35001a453c1_4_71"/>
          <p:cNvSpPr txBox="1">
            <a:spLocks noGrp="1"/>
          </p:cNvSpPr>
          <p:nvPr>
            <p:ph type="ctrTitle"/>
          </p:nvPr>
        </p:nvSpPr>
        <p:spPr>
          <a:xfrm>
            <a:off x="419100" y="388603"/>
            <a:ext cx="111924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Принцип работы</a:t>
            </a:r>
            <a:endParaRPr/>
          </a:p>
        </p:txBody>
      </p:sp>
      <p:sp>
        <p:nvSpPr>
          <p:cNvPr id="406" name="Google Shape;406;g35001a453c1_4_71"/>
          <p:cNvSpPr txBox="1"/>
          <p:nvPr/>
        </p:nvSpPr>
        <p:spPr>
          <a:xfrm>
            <a:off x="457198" y="1132078"/>
            <a:ext cx="1149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Тяга создаётся за счёт реакции продуктов сгорания топлива с кислородом</a:t>
            </a:r>
            <a:endParaRPr/>
          </a:p>
        </p:txBody>
      </p:sp>
      <p:sp>
        <p:nvSpPr>
          <p:cNvPr id="407" name="Google Shape;407;g35001a453c1_4_71"/>
          <p:cNvSpPr txBox="1"/>
          <p:nvPr/>
        </p:nvSpPr>
        <p:spPr>
          <a:xfrm>
            <a:off x="572468" y="1666223"/>
            <a:ext cx="28035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Цикл работы:</a:t>
            </a:r>
            <a:endParaRPr sz="1800" b="1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8" name="Google Shape;408;g35001a453c1_4_71"/>
          <p:cNvSpPr txBox="1"/>
          <p:nvPr/>
        </p:nvSpPr>
        <p:spPr>
          <a:xfrm>
            <a:off x="572468" y="2087100"/>
            <a:ext cx="5164800" cy="25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51999" marR="0" lvl="0" indent="-251999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Впуск: </a:t>
            </a: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воздух подаётся и сжимается</a:t>
            </a:r>
            <a:b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диффузоре,  впрыскивается топливо.</a:t>
            </a:r>
            <a:b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 счёт разрежения открываются клапаны,</a:t>
            </a:r>
            <a:b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топливно-воздушная смесь попадает</a:t>
            </a:r>
            <a:b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камеру сгорания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51999" marR="0" lvl="0" indent="-251999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Детонация: </a:t>
            </a: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смесь воспламеняется от свечи зажигания и происходит вспышка (резкое повышение температуры и давления).</a:t>
            </a:r>
            <a:endParaRPr/>
          </a:p>
        </p:txBody>
      </p:sp>
      <p:sp>
        <p:nvSpPr>
          <p:cNvPr id="409" name="Google Shape;409;g35001a453c1_4_71"/>
          <p:cNvSpPr txBox="1"/>
          <p:nvPr/>
        </p:nvSpPr>
        <p:spPr>
          <a:xfrm>
            <a:off x="6494575" y="2753723"/>
            <a:ext cx="9699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Клапаны</a:t>
            </a:r>
            <a:endParaRPr/>
          </a:p>
        </p:txBody>
      </p:sp>
      <p:sp>
        <p:nvSpPr>
          <p:cNvPr id="410" name="Google Shape;410;g35001a453c1_4_71"/>
          <p:cNvSpPr txBox="1"/>
          <p:nvPr/>
        </p:nvSpPr>
        <p:spPr>
          <a:xfrm>
            <a:off x="9961217" y="2817373"/>
            <a:ext cx="10086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Выхлоп</a:t>
            </a:r>
            <a:endParaRPr/>
          </a:p>
        </p:txBody>
      </p:sp>
      <p:sp>
        <p:nvSpPr>
          <p:cNvPr id="411" name="Google Shape;411;g35001a453c1_4_71"/>
          <p:cNvSpPr txBox="1"/>
          <p:nvPr/>
        </p:nvSpPr>
        <p:spPr>
          <a:xfrm>
            <a:off x="6384007" y="4641741"/>
            <a:ext cx="20541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Воздухазаборник</a:t>
            </a:r>
            <a:b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и впрыск топлива</a:t>
            </a:r>
            <a:endParaRPr/>
          </a:p>
        </p:txBody>
      </p:sp>
      <p:sp>
        <p:nvSpPr>
          <p:cNvPr id="412" name="Google Shape;412;g35001a453c1_4_71"/>
          <p:cNvSpPr txBox="1"/>
          <p:nvPr/>
        </p:nvSpPr>
        <p:spPr>
          <a:xfrm>
            <a:off x="8450265" y="4653381"/>
            <a:ext cx="11121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Камера сгорания</a:t>
            </a:r>
            <a:endParaRPr/>
          </a:p>
        </p:txBody>
      </p:sp>
      <p:sp>
        <p:nvSpPr>
          <p:cNvPr id="413" name="Google Shape;413;g35001a453c1_4_71"/>
          <p:cNvSpPr txBox="1"/>
          <p:nvPr/>
        </p:nvSpPr>
        <p:spPr>
          <a:xfrm>
            <a:off x="9741743" y="4667476"/>
            <a:ext cx="10086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Раструб</a:t>
            </a:r>
            <a:endParaRPr/>
          </a:p>
        </p:txBody>
      </p:sp>
      <p:sp>
        <p:nvSpPr>
          <p:cNvPr id="414" name="Google Shape;414;g35001a453c1_4_71"/>
          <p:cNvSpPr txBox="1"/>
          <p:nvPr/>
        </p:nvSpPr>
        <p:spPr>
          <a:xfrm>
            <a:off x="6096000" y="5751465"/>
            <a:ext cx="57393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Всё это происходит очень быстро, много раз подряд, создавая пульсирующий поток газов, который</a:t>
            </a:r>
            <a:br>
              <a:rPr lang="ru-RU" sz="1600" b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 b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и двигает летательный аппарат вперёд</a:t>
            </a:r>
            <a:endParaRPr/>
          </a:p>
        </p:txBody>
      </p:sp>
      <p:cxnSp>
        <p:nvCxnSpPr>
          <p:cNvPr id="415" name="Google Shape;415;g35001a453c1_4_71"/>
          <p:cNvCxnSpPr/>
          <p:nvPr/>
        </p:nvCxnSpPr>
        <p:spPr>
          <a:xfrm>
            <a:off x="7424738" y="2879823"/>
            <a:ext cx="245100" cy="465300"/>
          </a:xfrm>
          <a:prstGeom prst="straightConnector1">
            <a:avLst/>
          </a:prstGeom>
          <a:noFill/>
          <a:ln w="9525" cap="flat" cmpd="sng">
            <a:solidFill>
              <a:srgbClr val="CA94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16" name="Google Shape;416;g35001a453c1_4_71"/>
          <p:cNvCxnSpPr/>
          <p:nvPr/>
        </p:nvCxnSpPr>
        <p:spPr>
          <a:xfrm>
            <a:off x="9894941" y="2864522"/>
            <a:ext cx="0" cy="650400"/>
          </a:xfrm>
          <a:prstGeom prst="straightConnector1">
            <a:avLst/>
          </a:prstGeom>
          <a:noFill/>
          <a:ln w="9525" cap="flat" cmpd="sng">
            <a:solidFill>
              <a:srgbClr val="CA94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17" name="Google Shape;417;g35001a453c1_4_71"/>
          <p:cNvCxnSpPr/>
          <p:nvPr/>
        </p:nvCxnSpPr>
        <p:spPr>
          <a:xfrm rot="10800000">
            <a:off x="9666341" y="4140250"/>
            <a:ext cx="0" cy="692100"/>
          </a:xfrm>
          <a:prstGeom prst="straightConnector1">
            <a:avLst/>
          </a:prstGeom>
          <a:noFill/>
          <a:ln w="9525" cap="flat" cmpd="sng">
            <a:solidFill>
              <a:srgbClr val="CA94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18" name="Google Shape;418;g35001a453c1_4_71"/>
          <p:cNvCxnSpPr/>
          <p:nvPr/>
        </p:nvCxnSpPr>
        <p:spPr>
          <a:xfrm rot="10800000">
            <a:off x="8408076" y="4171240"/>
            <a:ext cx="0" cy="692100"/>
          </a:xfrm>
          <a:prstGeom prst="straightConnector1">
            <a:avLst/>
          </a:prstGeom>
          <a:noFill/>
          <a:ln w="9525" cap="flat" cmpd="sng">
            <a:solidFill>
              <a:srgbClr val="CA94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19" name="Google Shape;419;g35001a453c1_4_71"/>
          <p:cNvCxnSpPr/>
          <p:nvPr/>
        </p:nvCxnSpPr>
        <p:spPr>
          <a:xfrm rot="10800000" flipH="1">
            <a:off x="6540500" y="3923400"/>
            <a:ext cx="508800" cy="648600"/>
          </a:xfrm>
          <a:prstGeom prst="straightConnector1">
            <a:avLst/>
          </a:prstGeom>
          <a:noFill/>
          <a:ln w="9525" cap="flat" cmpd="sng">
            <a:solidFill>
              <a:srgbClr val="CA94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20" name="Google Shape;420;g35001a453c1_4_71"/>
          <p:cNvSpPr txBox="1"/>
          <p:nvPr/>
        </p:nvSpPr>
        <p:spPr>
          <a:xfrm>
            <a:off x="11188383" y="6159049"/>
            <a:ext cx="48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001a453c1_4_92"/>
          <p:cNvSpPr/>
          <p:nvPr/>
        </p:nvSpPr>
        <p:spPr>
          <a:xfrm>
            <a:off x="6096000" y="2260668"/>
            <a:ext cx="5854800" cy="3321300"/>
          </a:xfrm>
          <a:prstGeom prst="roundRect">
            <a:avLst>
              <a:gd name="adj" fmla="val 5168"/>
            </a:avLst>
          </a:prstGeom>
          <a:solidFill>
            <a:srgbClr val="DCDCF0">
              <a:alpha val="9800"/>
            </a:srgbClr>
          </a:solidFill>
          <a:ln w="12700" cap="flat" cmpd="sng">
            <a:solidFill>
              <a:srgbClr val="BAA5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g35001a453c1_4_92"/>
          <p:cNvPicPr preferRelativeResize="0"/>
          <p:nvPr/>
        </p:nvPicPr>
        <p:blipFill rotWithShape="1">
          <a:blip r:embed="rId3">
            <a:alphaModFix/>
          </a:blip>
          <a:srcRect l="15467" t="35651" r="12559" b="17272"/>
          <a:stretch/>
        </p:blipFill>
        <p:spPr>
          <a:xfrm>
            <a:off x="6951967" y="3154085"/>
            <a:ext cx="3728100" cy="1370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27" name="Google Shape;427;g35001a453c1_4_92"/>
          <p:cNvSpPr txBox="1">
            <a:spLocks noGrp="1"/>
          </p:cNvSpPr>
          <p:nvPr>
            <p:ph type="ctrTitle"/>
          </p:nvPr>
        </p:nvSpPr>
        <p:spPr>
          <a:xfrm>
            <a:off x="419100" y="388603"/>
            <a:ext cx="111924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Принцип работы</a:t>
            </a:r>
            <a:endParaRPr/>
          </a:p>
        </p:txBody>
      </p:sp>
      <p:sp>
        <p:nvSpPr>
          <p:cNvPr id="428" name="Google Shape;428;g35001a453c1_4_92"/>
          <p:cNvSpPr txBox="1"/>
          <p:nvPr/>
        </p:nvSpPr>
        <p:spPr>
          <a:xfrm>
            <a:off x="457198" y="1132078"/>
            <a:ext cx="1149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Тяга создаётся за счёт реакции продуктов сгорания топлива с кислородом</a:t>
            </a:r>
            <a:endParaRPr/>
          </a:p>
        </p:txBody>
      </p:sp>
      <p:sp>
        <p:nvSpPr>
          <p:cNvPr id="429" name="Google Shape;429;g35001a453c1_4_92"/>
          <p:cNvSpPr txBox="1"/>
          <p:nvPr/>
        </p:nvSpPr>
        <p:spPr>
          <a:xfrm>
            <a:off x="572468" y="1666223"/>
            <a:ext cx="28035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Цикл работы:</a:t>
            </a:r>
            <a:endParaRPr sz="1800" b="1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0" name="Google Shape;430;g35001a453c1_4_92"/>
          <p:cNvSpPr txBox="1"/>
          <p:nvPr/>
        </p:nvSpPr>
        <p:spPr>
          <a:xfrm>
            <a:off x="572468" y="2087100"/>
            <a:ext cx="5164800" cy="3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51999" marR="0" lvl="0" indent="-251999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Впуск: </a:t>
            </a: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воздух подаётся и сжимается</a:t>
            </a:r>
            <a:b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диффузоре,  впрыскивается топливо.</a:t>
            </a:r>
            <a:b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 счёт разрежения открываются клапаны,</a:t>
            </a:r>
            <a:b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топливно-воздушная смесь попадает</a:t>
            </a:r>
            <a:b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камеру сгорания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51999" marR="0" lvl="0" indent="-251999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Детонация: </a:t>
            </a: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смесь воспламеняется от свечи зажигания и происходит вспышка (резкое повышение температуры и давления).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51999" marR="0" lvl="0" indent="-251999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Выхлоп: </a:t>
            </a: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давление закрывает клапаны, мешая обратному оттоку газов.</a:t>
            </a:r>
            <a:b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Газ с силой выходит через раструб,</a:t>
            </a:r>
            <a:b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создавая реактивную тягу</a:t>
            </a:r>
            <a:endParaRPr/>
          </a:p>
        </p:txBody>
      </p:sp>
      <p:sp>
        <p:nvSpPr>
          <p:cNvPr id="431" name="Google Shape;431;g35001a453c1_4_92"/>
          <p:cNvSpPr txBox="1"/>
          <p:nvPr/>
        </p:nvSpPr>
        <p:spPr>
          <a:xfrm>
            <a:off x="6494575" y="2753723"/>
            <a:ext cx="9699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Клапаны</a:t>
            </a:r>
            <a:endParaRPr/>
          </a:p>
        </p:txBody>
      </p:sp>
      <p:sp>
        <p:nvSpPr>
          <p:cNvPr id="432" name="Google Shape;432;g35001a453c1_4_92"/>
          <p:cNvSpPr txBox="1"/>
          <p:nvPr/>
        </p:nvSpPr>
        <p:spPr>
          <a:xfrm>
            <a:off x="9961217" y="2817373"/>
            <a:ext cx="10086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Выхлоп</a:t>
            </a:r>
            <a:endParaRPr/>
          </a:p>
        </p:txBody>
      </p:sp>
      <p:sp>
        <p:nvSpPr>
          <p:cNvPr id="433" name="Google Shape;433;g35001a453c1_4_92"/>
          <p:cNvSpPr txBox="1"/>
          <p:nvPr/>
        </p:nvSpPr>
        <p:spPr>
          <a:xfrm>
            <a:off x="6384007" y="4641741"/>
            <a:ext cx="20541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Воздухазаборник</a:t>
            </a:r>
            <a:b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и впрыск топлива</a:t>
            </a:r>
            <a:endParaRPr/>
          </a:p>
        </p:txBody>
      </p:sp>
      <p:sp>
        <p:nvSpPr>
          <p:cNvPr id="434" name="Google Shape;434;g35001a453c1_4_92"/>
          <p:cNvSpPr txBox="1"/>
          <p:nvPr/>
        </p:nvSpPr>
        <p:spPr>
          <a:xfrm>
            <a:off x="8450265" y="4653381"/>
            <a:ext cx="11121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Камера сгорания</a:t>
            </a:r>
            <a:endParaRPr/>
          </a:p>
        </p:txBody>
      </p:sp>
      <p:sp>
        <p:nvSpPr>
          <p:cNvPr id="435" name="Google Shape;435;g35001a453c1_4_92"/>
          <p:cNvSpPr txBox="1"/>
          <p:nvPr/>
        </p:nvSpPr>
        <p:spPr>
          <a:xfrm>
            <a:off x="9741743" y="4667476"/>
            <a:ext cx="10086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Раструб</a:t>
            </a:r>
            <a:endParaRPr/>
          </a:p>
        </p:txBody>
      </p:sp>
      <p:sp>
        <p:nvSpPr>
          <p:cNvPr id="436" name="Google Shape;436;g35001a453c1_4_92"/>
          <p:cNvSpPr txBox="1"/>
          <p:nvPr/>
        </p:nvSpPr>
        <p:spPr>
          <a:xfrm>
            <a:off x="6096000" y="5751465"/>
            <a:ext cx="57393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Всё это происходит очень быстро, много раз подряд, создавая пульсирующий поток газов, который</a:t>
            </a:r>
            <a:br>
              <a:rPr lang="ru-RU" sz="1600" b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 b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и двигает летательный аппарат вперёд</a:t>
            </a:r>
            <a:endParaRPr/>
          </a:p>
        </p:txBody>
      </p:sp>
      <p:cxnSp>
        <p:nvCxnSpPr>
          <p:cNvPr id="437" name="Google Shape;437;g35001a453c1_4_92"/>
          <p:cNvCxnSpPr/>
          <p:nvPr/>
        </p:nvCxnSpPr>
        <p:spPr>
          <a:xfrm>
            <a:off x="7424738" y="2879823"/>
            <a:ext cx="245100" cy="465300"/>
          </a:xfrm>
          <a:prstGeom prst="straightConnector1">
            <a:avLst/>
          </a:prstGeom>
          <a:noFill/>
          <a:ln w="9525" cap="flat" cmpd="sng">
            <a:solidFill>
              <a:srgbClr val="CA94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38" name="Google Shape;438;g35001a453c1_4_92"/>
          <p:cNvCxnSpPr/>
          <p:nvPr/>
        </p:nvCxnSpPr>
        <p:spPr>
          <a:xfrm>
            <a:off x="9894941" y="2864522"/>
            <a:ext cx="0" cy="650400"/>
          </a:xfrm>
          <a:prstGeom prst="straightConnector1">
            <a:avLst/>
          </a:prstGeom>
          <a:noFill/>
          <a:ln w="9525" cap="flat" cmpd="sng">
            <a:solidFill>
              <a:srgbClr val="CA94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39" name="Google Shape;439;g35001a453c1_4_92"/>
          <p:cNvCxnSpPr/>
          <p:nvPr/>
        </p:nvCxnSpPr>
        <p:spPr>
          <a:xfrm rot="10800000">
            <a:off x="9666341" y="4140250"/>
            <a:ext cx="0" cy="692100"/>
          </a:xfrm>
          <a:prstGeom prst="straightConnector1">
            <a:avLst/>
          </a:prstGeom>
          <a:noFill/>
          <a:ln w="9525" cap="flat" cmpd="sng">
            <a:solidFill>
              <a:srgbClr val="CA94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40" name="Google Shape;440;g35001a453c1_4_92"/>
          <p:cNvCxnSpPr/>
          <p:nvPr/>
        </p:nvCxnSpPr>
        <p:spPr>
          <a:xfrm rot="10800000">
            <a:off x="8408076" y="4171240"/>
            <a:ext cx="0" cy="692100"/>
          </a:xfrm>
          <a:prstGeom prst="straightConnector1">
            <a:avLst/>
          </a:prstGeom>
          <a:noFill/>
          <a:ln w="9525" cap="flat" cmpd="sng">
            <a:solidFill>
              <a:srgbClr val="CA94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41" name="Google Shape;441;g35001a453c1_4_92"/>
          <p:cNvCxnSpPr/>
          <p:nvPr/>
        </p:nvCxnSpPr>
        <p:spPr>
          <a:xfrm rot="10800000" flipH="1">
            <a:off x="6540500" y="3923400"/>
            <a:ext cx="508800" cy="648600"/>
          </a:xfrm>
          <a:prstGeom prst="straightConnector1">
            <a:avLst/>
          </a:prstGeom>
          <a:noFill/>
          <a:ln w="9525" cap="flat" cmpd="sng">
            <a:solidFill>
              <a:srgbClr val="CA94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42" name="Google Shape;442;g35001a453c1_4_92"/>
          <p:cNvSpPr txBox="1"/>
          <p:nvPr/>
        </p:nvSpPr>
        <p:spPr>
          <a:xfrm>
            <a:off x="11188383" y="6159049"/>
            <a:ext cx="48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5001a453c1_4_113"/>
          <p:cNvSpPr/>
          <p:nvPr/>
        </p:nvSpPr>
        <p:spPr>
          <a:xfrm>
            <a:off x="6096000" y="2260668"/>
            <a:ext cx="5854800" cy="3321300"/>
          </a:xfrm>
          <a:prstGeom prst="roundRect">
            <a:avLst>
              <a:gd name="adj" fmla="val 5168"/>
            </a:avLst>
          </a:prstGeom>
          <a:solidFill>
            <a:srgbClr val="DCDCF0">
              <a:alpha val="9800"/>
            </a:srgbClr>
          </a:solidFill>
          <a:ln w="12700" cap="flat" cmpd="sng">
            <a:solidFill>
              <a:srgbClr val="BAA5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g35001a453c1_4_113"/>
          <p:cNvPicPr preferRelativeResize="0"/>
          <p:nvPr/>
        </p:nvPicPr>
        <p:blipFill rotWithShape="1">
          <a:blip r:embed="rId3">
            <a:alphaModFix/>
          </a:blip>
          <a:srcRect l="15467" t="35651" r="12559" b="17272"/>
          <a:stretch/>
        </p:blipFill>
        <p:spPr>
          <a:xfrm>
            <a:off x="6951967" y="3154085"/>
            <a:ext cx="3728100" cy="1370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49" name="Google Shape;449;g35001a453c1_4_113"/>
          <p:cNvSpPr txBox="1">
            <a:spLocks noGrp="1"/>
          </p:cNvSpPr>
          <p:nvPr>
            <p:ph type="ctrTitle"/>
          </p:nvPr>
        </p:nvSpPr>
        <p:spPr>
          <a:xfrm>
            <a:off x="419100" y="388603"/>
            <a:ext cx="111924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Принцип работы</a:t>
            </a:r>
            <a:endParaRPr/>
          </a:p>
        </p:txBody>
      </p:sp>
      <p:sp>
        <p:nvSpPr>
          <p:cNvPr id="450" name="Google Shape;450;g35001a453c1_4_113"/>
          <p:cNvSpPr txBox="1"/>
          <p:nvPr/>
        </p:nvSpPr>
        <p:spPr>
          <a:xfrm>
            <a:off x="457198" y="1132078"/>
            <a:ext cx="1149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Тяга создаётся за счёт реакции продуктов сгорания топлива с кислородом</a:t>
            </a:r>
            <a:endParaRPr/>
          </a:p>
        </p:txBody>
      </p:sp>
      <p:sp>
        <p:nvSpPr>
          <p:cNvPr id="451" name="Google Shape;451;g35001a453c1_4_113"/>
          <p:cNvSpPr txBox="1"/>
          <p:nvPr/>
        </p:nvSpPr>
        <p:spPr>
          <a:xfrm>
            <a:off x="572468" y="1666223"/>
            <a:ext cx="28035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Цикл работы:</a:t>
            </a:r>
            <a:endParaRPr sz="1800" b="1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2" name="Google Shape;452;g35001a453c1_4_113"/>
          <p:cNvSpPr txBox="1"/>
          <p:nvPr/>
        </p:nvSpPr>
        <p:spPr>
          <a:xfrm>
            <a:off x="572468" y="2087100"/>
            <a:ext cx="5164800" cy="46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51999" marR="0" lvl="0" indent="-251999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Впуск: </a:t>
            </a: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воздух подаётся и сжимается</a:t>
            </a:r>
            <a:b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диффузоре,  впрыскивается топливо.</a:t>
            </a:r>
            <a:b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 счёт разрежения открываются клапаны,</a:t>
            </a:r>
            <a:b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топливно-воздушная смесь попадает</a:t>
            </a:r>
            <a:b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камеру сгорания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51999" marR="0" lvl="0" indent="-251999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Детонация: </a:t>
            </a: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смесь воспламеняется от свечи зажигания и происходит вспышка (резкое повышение температуры и давления).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51999" marR="0" lvl="0" indent="-251999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Выхлоп: </a:t>
            </a: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давление закрывает клапаны, мешая обратному оттоку газов.</a:t>
            </a:r>
            <a:b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Газ с силой выходит через раструб,</a:t>
            </a:r>
            <a:b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создавая реактивную тягу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51999" marR="0" lvl="0" indent="-251999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Новый цикл: </a:t>
            </a: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давление падает, клапаны открываются - цикл повторяется</a:t>
            </a:r>
            <a:endParaRPr/>
          </a:p>
        </p:txBody>
      </p:sp>
      <p:sp>
        <p:nvSpPr>
          <p:cNvPr id="453" name="Google Shape;453;g35001a453c1_4_113"/>
          <p:cNvSpPr txBox="1"/>
          <p:nvPr/>
        </p:nvSpPr>
        <p:spPr>
          <a:xfrm>
            <a:off x="6494575" y="2753723"/>
            <a:ext cx="9699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Клапаны</a:t>
            </a:r>
            <a:endParaRPr/>
          </a:p>
        </p:txBody>
      </p:sp>
      <p:sp>
        <p:nvSpPr>
          <p:cNvPr id="454" name="Google Shape;454;g35001a453c1_4_113"/>
          <p:cNvSpPr txBox="1"/>
          <p:nvPr/>
        </p:nvSpPr>
        <p:spPr>
          <a:xfrm>
            <a:off x="9961217" y="2817373"/>
            <a:ext cx="10086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Выхлоп</a:t>
            </a:r>
            <a:endParaRPr/>
          </a:p>
        </p:txBody>
      </p:sp>
      <p:sp>
        <p:nvSpPr>
          <p:cNvPr id="455" name="Google Shape;455;g35001a453c1_4_113"/>
          <p:cNvSpPr txBox="1"/>
          <p:nvPr/>
        </p:nvSpPr>
        <p:spPr>
          <a:xfrm>
            <a:off x="6384007" y="4641741"/>
            <a:ext cx="20541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Воздухазаборник</a:t>
            </a:r>
            <a:b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и впрыск топлива</a:t>
            </a:r>
            <a:endParaRPr/>
          </a:p>
        </p:txBody>
      </p:sp>
      <p:sp>
        <p:nvSpPr>
          <p:cNvPr id="456" name="Google Shape;456;g35001a453c1_4_113"/>
          <p:cNvSpPr txBox="1"/>
          <p:nvPr/>
        </p:nvSpPr>
        <p:spPr>
          <a:xfrm>
            <a:off x="8450265" y="4653381"/>
            <a:ext cx="11121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Камера сгорания</a:t>
            </a:r>
            <a:endParaRPr/>
          </a:p>
        </p:txBody>
      </p:sp>
      <p:sp>
        <p:nvSpPr>
          <p:cNvPr id="457" name="Google Shape;457;g35001a453c1_4_113"/>
          <p:cNvSpPr txBox="1"/>
          <p:nvPr/>
        </p:nvSpPr>
        <p:spPr>
          <a:xfrm>
            <a:off x="9741743" y="4667476"/>
            <a:ext cx="10086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Раструб</a:t>
            </a:r>
            <a:endParaRPr/>
          </a:p>
        </p:txBody>
      </p:sp>
      <p:sp>
        <p:nvSpPr>
          <p:cNvPr id="458" name="Google Shape;458;g35001a453c1_4_113"/>
          <p:cNvSpPr txBox="1"/>
          <p:nvPr/>
        </p:nvSpPr>
        <p:spPr>
          <a:xfrm>
            <a:off x="6096000" y="5751465"/>
            <a:ext cx="57393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Всё это происходит очень быстро, много раз подряд, создавая пульсирующий поток газов, который</a:t>
            </a:r>
            <a:br>
              <a:rPr lang="ru-RU" sz="1600" b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 b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и двигает летательный аппарат вперёд</a:t>
            </a:r>
            <a:endParaRPr/>
          </a:p>
        </p:txBody>
      </p:sp>
      <p:cxnSp>
        <p:nvCxnSpPr>
          <p:cNvPr id="459" name="Google Shape;459;g35001a453c1_4_113"/>
          <p:cNvCxnSpPr/>
          <p:nvPr/>
        </p:nvCxnSpPr>
        <p:spPr>
          <a:xfrm>
            <a:off x="7424738" y="2879823"/>
            <a:ext cx="245100" cy="465300"/>
          </a:xfrm>
          <a:prstGeom prst="straightConnector1">
            <a:avLst/>
          </a:prstGeom>
          <a:noFill/>
          <a:ln w="9525" cap="flat" cmpd="sng">
            <a:solidFill>
              <a:srgbClr val="CA94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60" name="Google Shape;460;g35001a453c1_4_113"/>
          <p:cNvCxnSpPr/>
          <p:nvPr/>
        </p:nvCxnSpPr>
        <p:spPr>
          <a:xfrm>
            <a:off x="9894941" y="2864522"/>
            <a:ext cx="0" cy="650400"/>
          </a:xfrm>
          <a:prstGeom prst="straightConnector1">
            <a:avLst/>
          </a:prstGeom>
          <a:noFill/>
          <a:ln w="9525" cap="flat" cmpd="sng">
            <a:solidFill>
              <a:srgbClr val="CA94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61" name="Google Shape;461;g35001a453c1_4_113"/>
          <p:cNvCxnSpPr/>
          <p:nvPr/>
        </p:nvCxnSpPr>
        <p:spPr>
          <a:xfrm rot="10800000">
            <a:off x="9666341" y="4140250"/>
            <a:ext cx="0" cy="692100"/>
          </a:xfrm>
          <a:prstGeom prst="straightConnector1">
            <a:avLst/>
          </a:prstGeom>
          <a:noFill/>
          <a:ln w="9525" cap="flat" cmpd="sng">
            <a:solidFill>
              <a:srgbClr val="CA94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62" name="Google Shape;462;g35001a453c1_4_113"/>
          <p:cNvCxnSpPr/>
          <p:nvPr/>
        </p:nvCxnSpPr>
        <p:spPr>
          <a:xfrm rot="10800000">
            <a:off x="8408076" y="4171240"/>
            <a:ext cx="0" cy="692100"/>
          </a:xfrm>
          <a:prstGeom prst="straightConnector1">
            <a:avLst/>
          </a:prstGeom>
          <a:noFill/>
          <a:ln w="9525" cap="flat" cmpd="sng">
            <a:solidFill>
              <a:srgbClr val="CA94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63" name="Google Shape;463;g35001a453c1_4_113"/>
          <p:cNvCxnSpPr/>
          <p:nvPr/>
        </p:nvCxnSpPr>
        <p:spPr>
          <a:xfrm rot="10800000" flipH="1">
            <a:off x="6540500" y="3923400"/>
            <a:ext cx="508800" cy="648600"/>
          </a:xfrm>
          <a:prstGeom prst="straightConnector1">
            <a:avLst/>
          </a:prstGeom>
          <a:noFill/>
          <a:ln w="9525" cap="flat" cmpd="sng">
            <a:solidFill>
              <a:srgbClr val="CA94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64" name="Google Shape;464;g35001a453c1_4_113"/>
          <p:cNvSpPr txBox="1"/>
          <p:nvPr/>
        </p:nvSpPr>
        <p:spPr>
          <a:xfrm>
            <a:off x="11188383" y="6159049"/>
            <a:ext cx="48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3"/>
          <p:cNvSpPr/>
          <p:nvPr/>
        </p:nvSpPr>
        <p:spPr>
          <a:xfrm>
            <a:off x="419100" y="1310728"/>
            <a:ext cx="4770780" cy="2032906"/>
          </a:xfrm>
          <a:prstGeom prst="roundRect">
            <a:avLst>
              <a:gd name="adj" fmla="val 10106"/>
            </a:avLst>
          </a:prstGeom>
          <a:solidFill>
            <a:srgbClr val="DCDCF0">
              <a:alpha val="9803"/>
            </a:srgbClr>
          </a:solidFill>
          <a:ln w="12700" cap="flat" cmpd="sng">
            <a:solidFill>
              <a:srgbClr val="BAA5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23"/>
          <p:cNvSpPr txBox="1">
            <a:spLocks noGrp="1"/>
          </p:cNvSpPr>
          <p:nvPr>
            <p:ph type="ctrTitle"/>
          </p:nvPr>
        </p:nvSpPr>
        <p:spPr>
          <a:xfrm>
            <a:off x="419100" y="454822"/>
            <a:ext cx="11514399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Характеристики</a:t>
            </a:r>
            <a:endParaRPr/>
          </a:p>
        </p:txBody>
      </p:sp>
      <p:sp>
        <p:nvSpPr>
          <p:cNvPr id="471" name="Google Shape;471;p23"/>
          <p:cNvSpPr txBox="1"/>
          <p:nvPr/>
        </p:nvSpPr>
        <p:spPr>
          <a:xfrm>
            <a:off x="775183" y="1618799"/>
            <a:ext cx="4599892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 характеристики</a:t>
            </a:r>
            <a:endParaRPr/>
          </a:p>
        </p:txBody>
      </p:sp>
      <p:sp>
        <p:nvSpPr>
          <p:cNvPr id="472" name="Google Shape;472;p23"/>
          <p:cNvSpPr txBox="1"/>
          <p:nvPr/>
        </p:nvSpPr>
        <p:spPr>
          <a:xfrm>
            <a:off x="775183" y="2173886"/>
            <a:ext cx="838120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КПД</a:t>
            </a:r>
            <a:endParaRPr sz="1600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3" name="Google Shape;473;p23"/>
          <p:cNvSpPr txBox="1"/>
          <p:nvPr/>
        </p:nvSpPr>
        <p:spPr>
          <a:xfrm>
            <a:off x="3232912" y="2173886"/>
            <a:ext cx="1179573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5 – 10 %</a:t>
            </a:r>
            <a:endParaRPr/>
          </a:p>
        </p:txBody>
      </p:sp>
      <p:sp>
        <p:nvSpPr>
          <p:cNvPr id="474" name="Google Shape;474;p23"/>
          <p:cNvSpPr txBox="1"/>
          <p:nvPr/>
        </p:nvSpPr>
        <p:spPr>
          <a:xfrm>
            <a:off x="775182" y="2558157"/>
            <a:ext cx="1180617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Тяга</a:t>
            </a:r>
            <a:endParaRPr/>
          </a:p>
        </p:txBody>
      </p:sp>
      <p:sp>
        <p:nvSpPr>
          <p:cNvPr id="475" name="Google Shape;475;p23"/>
          <p:cNvSpPr txBox="1"/>
          <p:nvPr/>
        </p:nvSpPr>
        <p:spPr>
          <a:xfrm>
            <a:off x="3232912" y="2558157"/>
            <a:ext cx="1330045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0,2-2,5 Кг</a:t>
            </a:r>
            <a:endParaRPr/>
          </a:p>
        </p:txBody>
      </p:sp>
      <p:sp>
        <p:nvSpPr>
          <p:cNvPr id="476" name="Google Shape;476;p23"/>
          <p:cNvSpPr txBox="1"/>
          <p:nvPr/>
        </p:nvSpPr>
        <p:spPr>
          <a:xfrm>
            <a:off x="775182" y="2942428"/>
            <a:ext cx="2852115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Масса</a:t>
            </a:r>
            <a:endParaRPr sz="1600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7" name="Google Shape;477;p23"/>
          <p:cNvSpPr txBox="1"/>
          <p:nvPr/>
        </p:nvSpPr>
        <p:spPr>
          <a:xfrm>
            <a:off x="3232912" y="2936956"/>
            <a:ext cx="2001376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~0.3 кг</a:t>
            </a:r>
            <a:endParaRPr/>
          </a:p>
        </p:txBody>
      </p:sp>
      <p:sp>
        <p:nvSpPr>
          <p:cNvPr id="478" name="Google Shape;478;p23"/>
          <p:cNvSpPr txBox="1"/>
          <p:nvPr/>
        </p:nvSpPr>
        <p:spPr>
          <a:xfrm>
            <a:off x="419100" y="3717343"/>
            <a:ext cx="2803480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Преимущества</a:t>
            </a:r>
            <a:endParaRPr/>
          </a:p>
        </p:txBody>
      </p:sp>
      <p:sp>
        <p:nvSpPr>
          <p:cNvPr id="479" name="Google Shape;479;p23"/>
          <p:cNvSpPr txBox="1"/>
          <p:nvPr/>
        </p:nvSpPr>
        <p:spPr>
          <a:xfrm>
            <a:off x="419100" y="4143935"/>
            <a:ext cx="5676900" cy="20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52000" marR="0" lvl="0" indent="-252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Простота конструкции</a:t>
            </a:r>
            <a:endParaRPr/>
          </a:p>
          <a:p>
            <a:pPr marL="252000" marR="0" lvl="0" indent="-252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Относительно невысокая стоимость</a:t>
            </a:r>
            <a:endParaRPr/>
          </a:p>
          <a:p>
            <a:pPr marL="252000" marR="0" lvl="0" indent="-252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Малый вес: возможна  оптимизация до 120 грамм за счёт корпуса из титана</a:t>
            </a:r>
            <a:endParaRPr/>
          </a:p>
          <a:p>
            <a:pPr marL="252000" marR="0" lvl="0" indent="-252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Гибкая топливная система</a:t>
            </a:r>
            <a:endParaRPr/>
          </a:p>
          <a:p>
            <a:pPr marL="252000" marR="0" lvl="0" indent="-252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Легко ремонтируется: требуется только замена клапанов</a:t>
            </a:r>
            <a:endParaRPr/>
          </a:p>
        </p:txBody>
      </p:sp>
      <p:pic>
        <p:nvPicPr>
          <p:cNvPr id="480" name="Google Shape;48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1700" y="-1676860"/>
            <a:ext cx="5382548" cy="5344373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23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5001a453c1_4_237"/>
          <p:cNvSpPr/>
          <p:nvPr/>
        </p:nvSpPr>
        <p:spPr>
          <a:xfrm>
            <a:off x="419100" y="1310728"/>
            <a:ext cx="4770900" cy="2032800"/>
          </a:xfrm>
          <a:prstGeom prst="roundRect">
            <a:avLst>
              <a:gd name="adj" fmla="val 10106"/>
            </a:avLst>
          </a:prstGeom>
          <a:solidFill>
            <a:srgbClr val="DCDCF0">
              <a:alpha val="9800"/>
            </a:srgbClr>
          </a:solidFill>
          <a:ln w="12700" cap="flat" cmpd="sng">
            <a:solidFill>
              <a:srgbClr val="BAA5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g35001a453c1_4_237"/>
          <p:cNvSpPr txBox="1">
            <a:spLocks noGrp="1"/>
          </p:cNvSpPr>
          <p:nvPr>
            <p:ph type="ctrTitle"/>
          </p:nvPr>
        </p:nvSpPr>
        <p:spPr>
          <a:xfrm>
            <a:off x="419100" y="454822"/>
            <a:ext cx="115143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Характеристики</a:t>
            </a:r>
            <a:endParaRPr/>
          </a:p>
        </p:txBody>
      </p:sp>
      <p:sp>
        <p:nvSpPr>
          <p:cNvPr id="488" name="Google Shape;488;g35001a453c1_4_237"/>
          <p:cNvSpPr txBox="1"/>
          <p:nvPr/>
        </p:nvSpPr>
        <p:spPr>
          <a:xfrm>
            <a:off x="775183" y="1618799"/>
            <a:ext cx="45999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 характеристики</a:t>
            </a:r>
            <a:endParaRPr/>
          </a:p>
        </p:txBody>
      </p:sp>
      <p:sp>
        <p:nvSpPr>
          <p:cNvPr id="489" name="Google Shape;489;g35001a453c1_4_237"/>
          <p:cNvSpPr txBox="1"/>
          <p:nvPr/>
        </p:nvSpPr>
        <p:spPr>
          <a:xfrm>
            <a:off x="775183" y="2173886"/>
            <a:ext cx="8382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КПД</a:t>
            </a:r>
            <a:endParaRPr sz="1600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0" name="Google Shape;490;g35001a453c1_4_237"/>
          <p:cNvSpPr txBox="1"/>
          <p:nvPr/>
        </p:nvSpPr>
        <p:spPr>
          <a:xfrm>
            <a:off x="3232912" y="2173886"/>
            <a:ext cx="11796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5 – 10 %</a:t>
            </a:r>
            <a:endParaRPr/>
          </a:p>
        </p:txBody>
      </p:sp>
      <p:sp>
        <p:nvSpPr>
          <p:cNvPr id="491" name="Google Shape;491;g35001a453c1_4_237"/>
          <p:cNvSpPr txBox="1"/>
          <p:nvPr/>
        </p:nvSpPr>
        <p:spPr>
          <a:xfrm>
            <a:off x="775182" y="2558157"/>
            <a:ext cx="11805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Тяга</a:t>
            </a:r>
            <a:endParaRPr/>
          </a:p>
        </p:txBody>
      </p:sp>
      <p:sp>
        <p:nvSpPr>
          <p:cNvPr id="492" name="Google Shape;492;g35001a453c1_4_237"/>
          <p:cNvSpPr txBox="1"/>
          <p:nvPr/>
        </p:nvSpPr>
        <p:spPr>
          <a:xfrm>
            <a:off x="3232912" y="2558157"/>
            <a:ext cx="13299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0,2-2,5 Кг</a:t>
            </a:r>
            <a:endParaRPr/>
          </a:p>
        </p:txBody>
      </p:sp>
      <p:sp>
        <p:nvSpPr>
          <p:cNvPr id="493" name="Google Shape;493;g35001a453c1_4_237"/>
          <p:cNvSpPr txBox="1"/>
          <p:nvPr/>
        </p:nvSpPr>
        <p:spPr>
          <a:xfrm>
            <a:off x="775182" y="2942428"/>
            <a:ext cx="28521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Масса</a:t>
            </a:r>
            <a:endParaRPr sz="1600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4" name="Google Shape;494;g35001a453c1_4_237"/>
          <p:cNvSpPr txBox="1"/>
          <p:nvPr/>
        </p:nvSpPr>
        <p:spPr>
          <a:xfrm>
            <a:off x="3232912" y="2936956"/>
            <a:ext cx="20013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~0.3 кг</a:t>
            </a:r>
            <a:endParaRPr/>
          </a:p>
        </p:txBody>
      </p:sp>
      <p:sp>
        <p:nvSpPr>
          <p:cNvPr id="495" name="Google Shape;495;g35001a453c1_4_237"/>
          <p:cNvSpPr txBox="1"/>
          <p:nvPr/>
        </p:nvSpPr>
        <p:spPr>
          <a:xfrm>
            <a:off x="419100" y="3717343"/>
            <a:ext cx="28035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Преимущества</a:t>
            </a:r>
            <a:endParaRPr/>
          </a:p>
        </p:txBody>
      </p:sp>
      <p:sp>
        <p:nvSpPr>
          <p:cNvPr id="496" name="Google Shape;496;g35001a453c1_4_237"/>
          <p:cNvSpPr txBox="1"/>
          <p:nvPr/>
        </p:nvSpPr>
        <p:spPr>
          <a:xfrm>
            <a:off x="419100" y="4143935"/>
            <a:ext cx="5676900" cy="20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51999" marR="0" lvl="0" indent="-2519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Простота конструкции</a:t>
            </a:r>
            <a:endParaRPr/>
          </a:p>
          <a:p>
            <a:pPr marL="251999" marR="0" lvl="0" indent="-25199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Относительно невысокая стоимость</a:t>
            </a:r>
            <a:endParaRPr/>
          </a:p>
          <a:p>
            <a:pPr marL="251999" marR="0" lvl="0" indent="-25199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Малый вес: возможна  оптимизация до 120 грамм за счёт корпуса из титана</a:t>
            </a:r>
            <a:endParaRPr/>
          </a:p>
          <a:p>
            <a:pPr marL="251999" marR="0" lvl="0" indent="-25199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Гибкая топливная система</a:t>
            </a:r>
            <a:endParaRPr/>
          </a:p>
          <a:p>
            <a:pPr marL="251999" marR="0" lvl="0" indent="-25199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Легко ремонтируется: требуется только замена клапанов</a:t>
            </a:r>
            <a:endParaRPr/>
          </a:p>
        </p:txBody>
      </p:sp>
      <p:sp>
        <p:nvSpPr>
          <p:cNvPr id="497" name="Google Shape;497;g35001a453c1_4_237"/>
          <p:cNvSpPr txBox="1"/>
          <p:nvPr/>
        </p:nvSpPr>
        <p:spPr>
          <a:xfrm>
            <a:off x="6550875" y="3713936"/>
            <a:ext cx="28035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Недостатки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8" name="Google Shape;498;g35001a453c1_4_237"/>
          <p:cNvSpPr txBox="1"/>
          <p:nvPr/>
        </p:nvSpPr>
        <p:spPr>
          <a:xfrm>
            <a:off x="6550875" y="4174877"/>
            <a:ext cx="5523600" cy="19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51999" marR="0" lvl="0" indent="-2519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Низкий КПД из-за пульсирующего режима</a:t>
            </a:r>
            <a:endParaRPr/>
          </a:p>
          <a:p>
            <a:pPr marL="251999" marR="0" lvl="0" indent="-25199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Высокий уровень шума, до 120-130 Дб</a:t>
            </a:r>
            <a:endParaRPr/>
          </a:p>
          <a:p>
            <a:pPr marL="251999" marR="0" lvl="0" indent="-25199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Ограниченная высота полёта, 3-5 км</a:t>
            </a:r>
            <a:endParaRPr/>
          </a:p>
          <a:p>
            <a:pPr marL="251999" marR="0" lvl="0" indent="-25199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Недостаток реальных расчётов</a:t>
            </a:r>
            <a:endParaRPr/>
          </a:p>
          <a:p>
            <a:pPr marL="251999" marR="0" lvl="0" indent="-25199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Деформация камеры и клапанов</a:t>
            </a:r>
            <a:endParaRPr/>
          </a:p>
          <a:p>
            <a:pPr marL="251999" marR="0" lvl="0" indent="-25199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Максимальная тяга - только при движении</a:t>
            </a:r>
            <a:endParaRPr/>
          </a:p>
        </p:txBody>
      </p:sp>
      <p:pic>
        <p:nvPicPr>
          <p:cNvPr id="499" name="Google Shape;499;g35001a453c1_4_2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1700" y="-1676860"/>
            <a:ext cx="5382548" cy="5344373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35001a453c1_4_237"/>
          <p:cNvSpPr txBox="1"/>
          <p:nvPr/>
        </p:nvSpPr>
        <p:spPr>
          <a:xfrm>
            <a:off x="11188383" y="6159049"/>
            <a:ext cx="48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4"/>
          <p:cNvSpPr txBox="1">
            <a:spLocks noGrp="1"/>
          </p:cNvSpPr>
          <p:nvPr>
            <p:ph type="ctrTitle"/>
          </p:nvPr>
        </p:nvSpPr>
        <p:spPr>
          <a:xfrm>
            <a:off x="419100" y="554257"/>
            <a:ext cx="104103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Примеры применения в БАС</a:t>
            </a:r>
            <a:endParaRPr/>
          </a:p>
        </p:txBody>
      </p:sp>
      <p:sp>
        <p:nvSpPr>
          <p:cNvPr id="506" name="Google Shape;506;p24"/>
          <p:cNvSpPr txBox="1"/>
          <p:nvPr/>
        </p:nvSpPr>
        <p:spPr>
          <a:xfrm>
            <a:off x="419100" y="2268381"/>
            <a:ext cx="6858000" cy="143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2000" marR="0" lvl="0" indent="-2520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Скоростные разведывательные и ударные дроны </a:t>
            </a:r>
            <a:r>
              <a:rPr lang="ru-RU" sz="18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(например, «Гремлин» от DARPA).</a:t>
            </a:r>
            <a:endParaRPr/>
          </a:p>
          <a:p>
            <a:pPr marL="252000" marR="0" lvl="0" indent="-252000" algn="l" rtl="0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Целевые ракеты-мишени </a:t>
            </a:r>
            <a:r>
              <a:rPr lang="ru-RU" sz="18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(например, AQM-37), имитирующие высокоскоростные воздушные цели</a:t>
            </a:r>
            <a:endParaRPr/>
          </a:p>
        </p:txBody>
      </p:sp>
      <p:pic>
        <p:nvPicPr>
          <p:cNvPr id="507" name="Google Shape;50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55800" y="4005999"/>
            <a:ext cx="5382548" cy="5344373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24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Google Shape;509;p24" title="image-removebg-preview.png"/>
          <p:cNvPicPr preferRelativeResize="0"/>
          <p:nvPr/>
        </p:nvPicPr>
        <p:blipFill rotWithShape="1">
          <a:blip r:embed="rId4">
            <a:alphaModFix/>
          </a:blip>
          <a:srcRect t="23539" b="25672"/>
          <a:stretch/>
        </p:blipFill>
        <p:spPr>
          <a:xfrm>
            <a:off x="3059075" y="3928800"/>
            <a:ext cx="6531100" cy="259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ctrTitle"/>
          </p:nvPr>
        </p:nvSpPr>
        <p:spPr>
          <a:xfrm>
            <a:off x="419100" y="446200"/>
            <a:ext cx="100830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Какие проблемы решаем</a:t>
            </a:r>
            <a:endParaRPr/>
          </a:p>
        </p:txBody>
      </p:sp>
      <p:sp>
        <p:nvSpPr>
          <p:cNvPr id="105" name="Google Shape;105;p3"/>
          <p:cNvSpPr txBox="1"/>
          <p:nvPr/>
        </p:nvSpPr>
        <p:spPr>
          <a:xfrm>
            <a:off x="419099" y="1634763"/>
            <a:ext cx="348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 проблемы</a:t>
            </a:r>
            <a:endParaRPr/>
          </a:p>
        </p:txBody>
      </p:sp>
      <p:sp>
        <p:nvSpPr>
          <p:cNvPr id="106" name="Google Shape;106;p3"/>
          <p:cNvSpPr txBox="1"/>
          <p:nvPr/>
        </p:nvSpPr>
        <p:spPr>
          <a:xfrm>
            <a:off x="419100" y="2155200"/>
            <a:ext cx="9371400" cy="2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1999" marR="0" lvl="0" indent="-251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Технологическое отставание.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Нет доступа к современным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технологиям, 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л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окализация компонентов 40%, импорт оборудования 75%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  <a:p>
            <a:pPr marL="252000" marR="0" lvl="0" indent="-252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Импортозависимость.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Редкоземельные магниты, электроника ~100%, цены выше в 2-10 раз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  <a:p>
            <a:pPr marL="252000" marR="0" lvl="0" indent="-252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Производственные ограничения.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Единичные предприятия в РФ, низкие объемы выпуска &lt;100 тыс. изделий в год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</p:txBody>
      </p:sp>
      <p:sp>
        <p:nvSpPr>
          <p:cNvPr id="107" name="Google Shape;107;p3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5"/>
          <p:cNvSpPr/>
          <p:nvPr/>
        </p:nvSpPr>
        <p:spPr>
          <a:xfrm>
            <a:off x="419099" y="2495550"/>
            <a:ext cx="5159897" cy="2381464"/>
          </a:xfrm>
          <a:prstGeom prst="roundRect">
            <a:avLst>
              <a:gd name="adj" fmla="val 10106"/>
            </a:avLst>
          </a:prstGeom>
          <a:solidFill>
            <a:srgbClr val="DCDCF0">
              <a:alpha val="9803"/>
            </a:srgbClr>
          </a:solidFill>
          <a:ln w="12700" cap="flat" cmpd="sng">
            <a:solidFill>
              <a:srgbClr val="BAA5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25"/>
          <p:cNvSpPr txBox="1"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Стоимость сборки</a:t>
            </a:r>
            <a:endParaRPr/>
          </a:p>
        </p:txBody>
      </p:sp>
      <p:pic>
        <p:nvPicPr>
          <p:cNvPr id="516" name="Google Shape;51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6995" y="3407895"/>
            <a:ext cx="1308549" cy="1299268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25"/>
          <p:cNvSpPr txBox="1"/>
          <p:nvPr/>
        </p:nvSpPr>
        <p:spPr>
          <a:xfrm>
            <a:off x="752517" y="2796017"/>
            <a:ext cx="45630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Расходники (без контроллера)</a:t>
            </a:r>
            <a:endParaRPr/>
          </a:p>
        </p:txBody>
      </p:sp>
      <p:sp>
        <p:nvSpPr>
          <p:cNvPr id="518" name="Google Shape;518;p25"/>
          <p:cNvSpPr txBox="1"/>
          <p:nvPr/>
        </p:nvSpPr>
        <p:spPr>
          <a:xfrm>
            <a:off x="752518" y="3237079"/>
            <a:ext cx="4143364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15 800 р</a:t>
            </a:r>
            <a:endParaRPr/>
          </a:p>
        </p:txBody>
      </p:sp>
      <p:sp>
        <p:nvSpPr>
          <p:cNvPr id="519" name="Google Shape;519;p25"/>
          <p:cNvSpPr txBox="1"/>
          <p:nvPr/>
        </p:nvSpPr>
        <p:spPr>
          <a:xfrm>
            <a:off x="752516" y="3806908"/>
            <a:ext cx="41433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Оборудование</a:t>
            </a:r>
            <a:endParaRPr/>
          </a:p>
        </p:txBody>
      </p:sp>
      <p:sp>
        <p:nvSpPr>
          <p:cNvPr id="520" name="Google Shape;520;p25"/>
          <p:cNvSpPr txBox="1"/>
          <p:nvPr/>
        </p:nvSpPr>
        <p:spPr>
          <a:xfrm>
            <a:off x="752518" y="4247970"/>
            <a:ext cx="4143364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430 000 р +++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1" name="Google Shape;521;p25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5001a453c1_4_215"/>
          <p:cNvSpPr txBox="1">
            <a:spLocks noGrp="1"/>
          </p:cNvSpPr>
          <p:nvPr>
            <p:ph type="ctrTitle"/>
          </p:nvPr>
        </p:nvSpPr>
        <p:spPr>
          <a:xfrm>
            <a:off x="419100" y="580392"/>
            <a:ext cx="118617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Лучшее решение — ТРД/ГТД</a:t>
            </a:r>
            <a:endParaRPr/>
          </a:p>
        </p:txBody>
      </p:sp>
      <p:sp>
        <p:nvSpPr>
          <p:cNvPr id="527" name="Google Shape;527;g35001a453c1_4_215"/>
          <p:cNvSpPr txBox="1"/>
          <p:nvPr/>
        </p:nvSpPr>
        <p:spPr>
          <a:xfrm>
            <a:off x="2565400" y="1784235"/>
            <a:ext cx="2508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ДОСТОИНСТВА</a:t>
            </a:r>
            <a:endParaRPr/>
          </a:p>
        </p:txBody>
      </p:sp>
      <p:sp>
        <p:nvSpPr>
          <p:cNvPr id="528" name="Google Shape;528;g35001a453c1_4_215"/>
          <p:cNvSpPr txBox="1"/>
          <p:nvPr/>
        </p:nvSpPr>
        <p:spPr>
          <a:xfrm>
            <a:off x="5908675" y="1784235"/>
            <a:ext cx="2508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ОГРАНИЧЕНИЯ</a:t>
            </a:r>
            <a:endParaRPr/>
          </a:p>
        </p:txBody>
      </p:sp>
      <p:sp>
        <p:nvSpPr>
          <p:cNvPr id="529" name="Google Shape;529;g35001a453c1_4_215"/>
          <p:cNvSpPr txBox="1"/>
          <p:nvPr/>
        </p:nvSpPr>
        <p:spPr>
          <a:xfrm>
            <a:off x="8994775" y="1784235"/>
            <a:ext cx="2508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ПОТЕНЦИАЛ</a:t>
            </a:r>
            <a:endParaRPr/>
          </a:p>
        </p:txBody>
      </p:sp>
      <p:sp>
        <p:nvSpPr>
          <p:cNvPr id="530" name="Google Shape;530;g35001a453c1_4_215"/>
          <p:cNvSpPr/>
          <p:nvPr/>
        </p:nvSpPr>
        <p:spPr>
          <a:xfrm>
            <a:off x="419100" y="2231274"/>
            <a:ext cx="11283000" cy="1458300"/>
          </a:xfrm>
          <a:prstGeom prst="roundRect">
            <a:avLst>
              <a:gd name="adj" fmla="val 5168"/>
            </a:avLst>
          </a:prstGeom>
          <a:solidFill>
            <a:srgbClr val="DCDCF0">
              <a:alpha val="9800"/>
            </a:srgbClr>
          </a:solidFill>
          <a:ln w="12700" cap="flat" cmpd="sng">
            <a:solidFill>
              <a:srgbClr val="BAA5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g35001a453c1_4_215"/>
          <p:cNvSpPr txBox="1"/>
          <p:nvPr/>
        </p:nvSpPr>
        <p:spPr>
          <a:xfrm>
            <a:off x="736600" y="2774435"/>
            <a:ext cx="151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ТРД/ГТД</a:t>
            </a:r>
            <a:endParaRPr/>
          </a:p>
        </p:txBody>
      </p:sp>
      <p:sp>
        <p:nvSpPr>
          <p:cNvPr id="532" name="Google Shape;532;g35001a453c1_4_215"/>
          <p:cNvSpPr txBox="1"/>
          <p:nvPr/>
        </p:nvSpPr>
        <p:spPr>
          <a:xfrm>
            <a:off x="2565400" y="2384933"/>
            <a:ext cx="28956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Высокая тяга при компактных размерах, высокие скорости</a:t>
            </a:r>
            <a:br>
              <a:rPr lang="ru-RU" sz="14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4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и дальность полета, маневренность</a:t>
            </a:r>
            <a:endParaRPr/>
          </a:p>
        </p:txBody>
      </p:sp>
      <p:sp>
        <p:nvSpPr>
          <p:cNvPr id="533" name="Google Shape;533;g35001a453c1_4_215"/>
          <p:cNvSpPr txBox="1"/>
          <p:nvPr/>
        </p:nvSpPr>
        <p:spPr>
          <a:xfrm>
            <a:off x="5908675" y="2384933"/>
            <a:ext cx="25083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Низкий КПД. Сложная конструкция. Высокая стоимость обслуживания и производства</a:t>
            </a:r>
            <a:endParaRPr/>
          </a:p>
        </p:txBody>
      </p:sp>
      <p:sp>
        <p:nvSpPr>
          <p:cNvPr id="534" name="Google Shape;534;g35001a453c1_4_215"/>
          <p:cNvSpPr txBox="1"/>
          <p:nvPr/>
        </p:nvSpPr>
        <p:spPr>
          <a:xfrm>
            <a:off x="8994775" y="2384933"/>
            <a:ext cx="25083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Повышение КПД, упрощение конструкции, снижение стоимости, повышение ресурса</a:t>
            </a:r>
            <a:endParaRPr/>
          </a:p>
        </p:txBody>
      </p:sp>
      <p:sp>
        <p:nvSpPr>
          <p:cNvPr id="535" name="Google Shape;535;g35001a453c1_4_215"/>
          <p:cNvSpPr txBox="1"/>
          <p:nvPr/>
        </p:nvSpPr>
        <p:spPr>
          <a:xfrm>
            <a:off x="736600" y="4340945"/>
            <a:ext cx="151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PMSM</a:t>
            </a:r>
            <a:endParaRPr sz="2000" b="1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6" name="Google Shape;536;g35001a453c1_4_215"/>
          <p:cNvSpPr txBox="1"/>
          <p:nvPr/>
        </p:nvSpPr>
        <p:spPr>
          <a:xfrm>
            <a:off x="2565400" y="4108116"/>
            <a:ext cx="2895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Высокий КПД, плавный момент, высокая точность управления</a:t>
            </a:r>
            <a:endParaRPr/>
          </a:p>
        </p:txBody>
      </p:sp>
      <p:sp>
        <p:nvSpPr>
          <p:cNvPr id="537" name="Google Shape;537;g35001a453c1_4_215"/>
          <p:cNvSpPr txBox="1"/>
          <p:nvPr/>
        </p:nvSpPr>
        <p:spPr>
          <a:xfrm>
            <a:off x="5908675" y="4236356"/>
            <a:ext cx="250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Высокая стоимость. Зависимость от импорта</a:t>
            </a:r>
            <a:endParaRPr/>
          </a:p>
        </p:txBody>
      </p:sp>
      <p:sp>
        <p:nvSpPr>
          <p:cNvPr id="538" name="Google Shape;538;g35001a453c1_4_215"/>
          <p:cNvSpPr txBox="1"/>
          <p:nvPr/>
        </p:nvSpPr>
        <p:spPr>
          <a:xfrm>
            <a:off x="8994775" y="4236356"/>
            <a:ext cx="250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Снижение стоимости, импортозамещение</a:t>
            </a:r>
            <a:endParaRPr/>
          </a:p>
        </p:txBody>
      </p:sp>
      <p:sp>
        <p:nvSpPr>
          <p:cNvPr id="539" name="Google Shape;539;g35001a453c1_4_215"/>
          <p:cNvSpPr txBox="1"/>
          <p:nvPr/>
        </p:nvSpPr>
        <p:spPr>
          <a:xfrm>
            <a:off x="736600" y="5833625"/>
            <a:ext cx="151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ПуВРД</a:t>
            </a:r>
            <a:endParaRPr sz="2000" b="1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0" name="Google Shape;540;g35001a453c1_4_215"/>
          <p:cNvSpPr txBox="1"/>
          <p:nvPr/>
        </p:nvSpPr>
        <p:spPr>
          <a:xfrm>
            <a:off x="2565400" y="5556845"/>
            <a:ext cx="2895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Малый вес, компактность, простота конструкции для быстрого прототипирования</a:t>
            </a:r>
            <a:endParaRPr/>
          </a:p>
        </p:txBody>
      </p:sp>
      <p:sp>
        <p:nvSpPr>
          <p:cNvPr id="541" name="Google Shape;541;g35001a453c1_4_215"/>
          <p:cNvSpPr txBox="1"/>
          <p:nvPr/>
        </p:nvSpPr>
        <p:spPr>
          <a:xfrm>
            <a:off x="5908675" y="5459896"/>
            <a:ext cx="25083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Очень низкий КПД. Высокий уровень шума. Ограниченный ресурс. Вредные выбросы</a:t>
            </a:r>
            <a:endParaRPr/>
          </a:p>
        </p:txBody>
      </p:sp>
      <p:sp>
        <p:nvSpPr>
          <p:cNvPr id="542" name="Google Shape;542;g35001a453c1_4_215"/>
          <p:cNvSpPr txBox="1"/>
          <p:nvPr/>
        </p:nvSpPr>
        <p:spPr>
          <a:xfrm>
            <a:off x="8994775" y="5459896"/>
            <a:ext cx="25083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400"/>
              <a:buFont typeface="Arial"/>
              <a:buNone/>
            </a:pPr>
            <a:r>
              <a:rPr lang="ru-RU" sz="14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Увеличение КПД</a:t>
            </a:r>
            <a:br>
              <a:rPr lang="ru-RU" sz="14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4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и долговечности, снижение шума</a:t>
            </a:r>
            <a:br>
              <a:rPr lang="ru-RU" sz="14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4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и снижение выбросов</a:t>
            </a:r>
            <a:endParaRPr/>
          </a:p>
        </p:txBody>
      </p:sp>
      <p:pic>
        <p:nvPicPr>
          <p:cNvPr id="543" name="Google Shape;543;g35001a453c1_4_2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81626" y="-3462040"/>
            <a:ext cx="5382548" cy="5344373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35001a453c1_4_215"/>
          <p:cNvSpPr txBox="1"/>
          <p:nvPr/>
        </p:nvSpPr>
        <p:spPr>
          <a:xfrm>
            <a:off x="11188383" y="6159049"/>
            <a:ext cx="48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7"/>
          <p:cNvSpPr txBox="1">
            <a:spLocks noGrp="1"/>
          </p:cNvSpPr>
          <p:nvPr>
            <p:ph type="ctrTitle"/>
          </p:nvPr>
        </p:nvSpPr>
        <p:spPr>
          <a:xfrm>
            <a:off x="419100" y="260369"/>
            <a:ext cx="6696075" cy="142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Ценность нашего исследования</a:t>
            </a:r>
            <a:endParaRPr/>
          </a:p>
        </p:txBody>
      </p:sp>
      <p:sp>
        <p:nvSpPr>
          <p:cNvPr id="550" name="Google Shape;550;p27"/>
          <p:cNvSpPr txBox="1">
            <a:spLocks noGrp="1"/>
          </p:cNvSpPr>
          <p:nvPr>
            <p:ph type="subTitle" idx="1"/>
          </p:nvPr>
        </p:nvSpPr>
        <p:spPr>
          <a:xfrm>
            <a:off x="419099" y="1879618"/>
            <a:ext cx="8071800" cy="43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None/>
            </a:pPr>
            <a:r>
              <a:rPr lang="ru-RU" sz="1800" b="1" dirty="0">
                <a:solidFill>
                  <a:srgbClr val="FFE396"/>
                </a:solidFill>
              </a:rPr>
              <a:t>Систематизация знаний. </a:t>
            </a:r>
            <a:r>
              <a:rPr lang="ru-RU" sz="1800" dirty="0"/>
              <a:t>Выявили удачные концепции двигателей и собрана информативная база.</a:t>
            </a:r>
            <a:endParaRPr sz="18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None/>
            </a:pPr>
            <a:endParaRPr sz="18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None/>
            </a:pPr>
            <a:r>
              <a:rPr lang="ru-RU" sz="1800" b="1" dirty="0">
                <a:solidFill>
                  <a:srgbClr val="FFE396"/>
                </a:solidFill>
              </a:rPr>
              <a:t>Оценка экономической целесообразности. </a:t>
            </a:r>
            <a:r>
              <a:rPr lang="ru-RU" sz="1800" dirty="0"/>
              <a:t>Получили информацию о потенциальной стоимости самостоятельной разработки двигателей по прототипам.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E396"/>
              </a:buClr>
              <a:buSzPts val="1800"/>
              <a:buNone/>
            </a:pPr>
            <a:r>
              <a:rPr lang="ru-RU" sz="1800" b="1" dirty="0">
                <a:solidFill>
                  <a:srgbClr val="FFE396"/>
                </a:solidFill>
              </a:rPr>
              <a:t>Поиск и создание технической документации. </a:t>
            </a:r>
            <a:r>
              <a:rPr lang="ru-RU" sz="1800" dirty="0"/>
              <a:t>Разработали чертежи и модели двигателей, сформировали рекомендации </a:t>
            </a:r>
            <a:br>
              <a:rPr lang="ru-RU" sz="1800" dirty="0"/>
            </a:br>
            <a:r>
              <a:rPr lang="ru-RU" sz="1800" dirty="0"/>
              <a:t>по сборке и подбору материалов.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E396"/>
              </a:buClr>
              <a:buSzPts val="1800"/>
              <a:buNone/>
            </a:pPr>
            <a:r>
              <a:rPr lang="ru-RU" sz="1800" b="1" dirty="0">
                <a:solidFill>
                  <a:srgbClr val="FFE396"/>
                </a:solidFill>
              </a:rPr>
              <a:t>Установление контактов. </a:t>
            </a:r>
            <a:r>
              <a:rPr lang="ru-RU" sz="1800" dirty="0"/>
              <a:t>Собрали данные о контрагентах, способных посодействовать в исследовании, разработке</a:t>
            </a:r>
            <a:br>
              <a:rPr lang="ru-RU" sz="1800" dirty="0"/>
            </a:br>
            <a:r>
              <a:rPr lang="ru-RU" sz="1800" dirty="0"/>
              <a:t>и производстве.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E396"/>
              </a:buClr>
              <a:buSzPts val="1800"/>
              <a:buNone/>
            </a:pPr>
            <a:r>
              <a:rPr lang="ru-RU" sz="1800" b="1" dirty="0">
                <a:solidFill>
                  <a:srgbClr val="FFE396"/>
                </a:solidFill>
              </a:rPr>
              <a:t>Выявление потребностей рынка. </a:t>
            </a:r>
            <a:r>
              <a:rPr lang="ru-RU" sz="1800" dirty="0"/>
              <a:t>Определили </a:t>
            </a:r>
            <a:r>
              <a:rPr lang="ru-RU" sz="1800" b="0" i="0" u="none" strike="noStrike" dirty="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«</a:t>
            </a:r>
            <a:r>
              <a:rPr lang="ru-RU" sz="1800" dirty="0">
                <a:solidFill>
                  <a:srgbClr val="EFEFEF"/>
                </a:solidFill>
              </a:rPr>
              <a:t>боли</a:t>
            </a:r>
            <a:r>
              <a:rPr lang="ru-RU" sz="1800" b="0" i="0" u="none" strike="noStrike" dirty="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»</a:t>
            </a:r>
            <a:r>
              <a:rPr lang="ru-RU" sz="1800" dirty="0">
                <a:solidFill>
                  <a:srgbClr val="EFEFEF"/>
                </a:solidFill>
              </a:rPr>
              <a:t> </a:t>
            </a:r>
            <a:r>
              <a:rPr lang="ru-RU" sz="1800" dirty="0"/>
              <a:t>рынка, создающие основу для разработки инновационных решений.</a:t>
            </a:r>
            <a:endParaRPr dirty="0"/>
          </a:p>
        </p:txBody>
      </p:sp>
      <p:sp>
        <p:nvSpPr>
          <p:cNvPr id="551" name="Google Shape;551;p27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8"/>
          <p:cNvSpPr txBox="1">
            <a:spLocks noGrp="1"/>
          </p:cNvSpPr>
          <p:nvPr>
            <p:ph type="ctrTitle"/>
          </p:nvPr>
        </p:nvSpPr>
        <p:spPr>
          <a:xfrm>
            <a:off x="359139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Команда</a:t>
            </a:r>
            <a:endParaRPr/>
          </a:p>
        </p:txBody>
      </p:sp>
      <p:sp>
        <p:nvSpPr>
          <p:cNvPr id="557" name="Google Shape;557;p28"/>
          <p:cNvSpPr txBox="1">
            <a:spLocks noGrp="1"/>
          </p:cNvSpPr>
          <p:nvPr>
            <p:ph type="subTitle" idx="1"/>
          </p:nvPr>
        </p:nvSpPr>
        <p:spPr>
          <a:xfrm>
            <a:off x="419099" y="1610673"/>
            <a:ext cx="807175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400"/>
              <a:buNone/>
            </a:pPr>
            <a:r>
              <a:rPr lang="ru-RU" sz="2400" b="1">
                <a:solidFill>
                  <a:srgbClr val="FFE396"/>
                </a:solidFill>
              </a:rPr>
              <a:t>Дошли до конца:</a:t>
            </a:r>
            <a:endParaRPr sz="2400"/>
          </a:p>
        </p:txBody>
      </p:sp>
      <p:sp>
        <p:nvSpPr>
          <p:cNvPr id="558" name="Google Shape;558;p28"/>
          <p:cNvSpPr txBox="1"/>
          <p:nvPr/>
        </p:nvSpPr>
        <p:spPr>
          <a:xfrm>
            <a:off x="419100" y="2219775"/>
            <a:ext cx="7566600" cy="4442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dirty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Валентина Белокопытова </a:t>
            </a:r>
            <a:r>
              <a:rPr lang="ru-RU" sz="2000" b="0" i="0" dirty="0">
                <a:solidFill>
                  <a:srgbClr val="CDCDCD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r>
              <a:rPr lang="ru-RU" sz="2000" dirty="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 PM, </a:t>
            </a:r>
            <a:br>
              <a:rPr lang="ru-RU" sz="2000" dirty="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2000" dirty="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куратор направления </a:t>
            </a:r>
            <a:r>
              <a:rPr lang="ru-RU" sz="2000" dirty="0" err="1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ПуВРД</a:t>
            </a:r>
            <a:endParaRPr sz="2000" dirty="0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dirty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Александр Коржов </a:t>
            </a:r>
            <a:r>
              <a:rPr lang="ru-RU" sz="2000" b="0" i="0">
                <a:solidFill>
                  <a:srgbClr val="CDCDCD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r>
              <a:rPr lang="ru-RU" sz="2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 3D-Моделировщик</a:t>
            </a:r>
            <a:r>
              <a:rPr lang="ru-RU" sz="2000" dirty="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br>
              <a:rPr lang="ru-RU" sz="2000" dirty="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2000" dirty="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куратор научно-исследовательского процесса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dirty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Андрей Гейко </a:t>
            </a:r>
            <a:r>
              <a:rPr lang="ru-RU" sz="2000" b="0" i="0" dirty="0">
                <a:solidFill>
                  <a:srgbClr val="CDCDCD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r>
              <a:rPr lang="ru-RU" sz="2000" dirty="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 квалифицированный заказчик БАС, куратор направления ГТД/ТРД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dirty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Евгений </a:t>
            </a:r>
            <a:r>
              <a:rPr lang="ru-RU" sz="2000" b="1" dirty="0" err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Вильготский</a:t>
            </a:r>
            <a:r>
              <a:rPr lang="ru-RU" sz="2000" b="1" dirty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000" b="0" i="0" dirty="0">
                <a:solidFill>
                  <a:srgbClr val="CDCDCD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r>
              <a:rPr lang="ru-RU" sz="2000" dirty="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 инженер по сборке БАС, куратор направления PMSM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dirty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Игорь Данилов</a:t>
            </a:r>
            <a:r>
              <a:rPr lang="ru-RU" sz="2000" dirty="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000" b="0" i="0" dirty="0">
                <a:solidFill>
                  <a:srgbClr val="CDCDCD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r>
              <a:rPr lang="ru-RU" sz="2000" dirty="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 Закупщик в сфере БАС, аналитик</a:t>
            </a:r>
            <a:endParaRPr dirty="0"/>
          </a:p>
        </p:txBody>
      </p:sp>
      <p:sp>
        <p:nvSpPr>
          <p:cNvPr id="559" name="Google Shape;559;p28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endParaRPr sz="18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9"/>
          <p:cNvSpPr txBox="1">
            <a:spLocks noGrp="1"/>
          </p:cNvSpPr>
          <p:nvPr>
            <p:ph type="subTitle" idx="1"/>
          </p:nvPr>
        </p:nvSpPr>
        <p:spPr>
          <a:xfrm>
            <a:off x="419099" y="1095598"/>
            <a:ext cx="807175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400"/>
              <a:buNone/>
            </a:pPr>
            <a:r>
              <a:rPr lang="ru-RU" sz="2400" b="1" dirty="0">
                <a:solidFill>
                  <a:srgbClr val="FFE396"/>
                </a:solidFill>
              </a:rPr>
              <a:t>Ушли в середине пути:</a:t>
            </a:r>
            <a:endParaRPr sz="2400" dirty="0"/>
          </a:p>
        </p:txBody>
      </p:sp>
      <p:sp>
        <p:nvSpPr>
          <p:cNvPr id="565" name="Google Shape;565;p29"/>
          <p:cNvSpPr txBox="1"/>
          <p:nvPr/>
        </p:nvSpPr>
        <p:spPr>
          <a:xfrm>
            <a:off x="419100" y="1636658"/>
            <a:ext cx="6946800" cy="282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dirty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Николай </a:t>
            </a:r>
            <a:r>
              <a:rPr lang="ru-RU" sz="2000" b="1" dirty="0" err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Жуковец</a:t>
            </a:r>
            <a:r>
              <a:rPr lang="ru-RU" sz="2000" b="1" dirty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000" dirty="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— 3D-Моделировщик, куратор направления УЗ-гибридов и дроны-аэростаты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dirty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Анна Давыдова </a:t>
            </a:r>
            <a:r>
              <a:rPr lang="ru-RU" sz="2000" dirty="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— Закупщик в сфере БАС, аналитик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dirty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Ольга Макаренко </a:t>
            </a:r>
            <a:r>
              <a:rPr lang="ru-RU" sz="2000" dirty="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— специалист</a:t>
            </a:r>
            <a:br>
              <a:rPr lang="ru-RU" sz="2000" dirty="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2000" dirty="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по сертификации, методист-идеолог</a:t>
            </a:r>
            <a:endParaRPr dirty="0"/>
          </a:p>
        </p:txBody>
      </p:sp>
      <p:sp>
        <p:nvSpPr>
          <p:cNvPr id="566" name="Google Shape;566;p29"/>
          <p:cNvSpPr txBox="1"/>
          <p:nvPr/>
        </p:nvSpPr>
        <p:spPr>
          <a:xfrm>
            <a:off x="419099" y="5030625"/>
            <a:ext cx="63246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400"/>
              <a:buFont typeface="Arial"/>
              <a:buNone/>
            </a:pPr>
            <a:r>
              <a:rPr lang="ru-RU" sz="24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Очень старался, но не смог полноценно участвовать</a:t>
            </a:r>
            <a:endParaRPr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7" name="Google Shape;567;p29"/>
          <p:cNvSpPr txBox="1"/>
          <p:nvPr/>
        </p:nvSpPr>
        <p:spPr>
          <a:xfrm>
            <a:off x="419099" y="5962644"/>
            <a:ext cx="694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dirty="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Андрей Хомяк </a:t>
            </a:r>
            <a:r>
              <a:rPr lang="ru-RU" sz="2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— 3D-Моделировщик</a:t>
            </a:r>
            <a:endParaRPr sz="2000" dirty="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8" name="Google Shape;568;p29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endParaRPr sz="18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0"/>
          <p:cNvSpPr txBox="1">
            <a:spLocks noGrp="1"/>
          </p:cNvSpPr>
          <p:nvPr>
            <p:ph type="ctrTitle"/>
          </p:nvPr>
        </p:nvSpPr>
        <p:spPr>
          <a:xfrm>
            <a:off x="359140" y="446195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Благодарности</a:t>
            </a:r>
            <a:endParaRPr/>
          </a:p>
        </p:txBody>
      </p:sp>
      <p:sp>
        <p:nvSpPr>
          <p:cNvPr id="574" name="Google Shape;574;p30"/>
          <p:cNvSpPr txBox="1">
            <a:spLocks noGrp="1"/>
          </p:cNvSpPr>
          <p:nvPr>
            <p:ph type="subTitle" idx="1"/>
          </p:nvPr>
        </p:nvSpPr>
        <p:spPr>
          <a:xfrm>
            <a:off x="419100" y="1238050"/>
            <a:ext cx="82931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None/>
            </a:pPr>
            <a:r>
              <a:rPr lang="ru-RU" b="1">
                <a:solidFill>
                  <a:srgbClr val="FFE396"/>
                </a:solidFill>
              </a:rPr>
              <a:t>Всей команде — за посильный вклад каждого.</a:t>
            </a:r>
            <a:br>
              <a:rPr lang="ru-RU" b="1">
                <a:solidFill>
                  <a:srgbClr val="FFE396"/>
                </a:solidFill>
              </a:rPr>
            </a:br>
            <a:r>
              <a:rPr lang="ru-RU" b="1">
                <a:solidFill>
                  <a:srgbClr val="FFE396"/>
                </a:solidFill>
              </a:rPr>
              <a:t>Тем, кто дошёл до конца — за упорство, старание, надёжность и целеустремлённость</a:t>
            </a:r>
            <a:endParaRPr/>
          </a:p>
        </p:txBody>
      </p:sp>
      <p:sp>
        <p:nvSpPr>
          <p:cNvPr id="575" name="Google Shape;575;p30"/>
          <p:cNvSpPr txBox="1"/>
          <p:nvPr/>
        </p:nvSpPr>
        <p:spPr>
          <a:xfrm>
            <a:off x="419099" y="2782259"/>
            <a:ext cx="7555857" cy="275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Ивану Рубану и Аркадию Ключикову </a:t>
            </a:r>
            <a:r>
              <a:rPr lang="ru-RU" sz="2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—</a:t>
            </a:r>
            <a:r>
              <a:rPr lang="ru-RU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за смелость</a:t>
            </a:r>
            <a:br>
              <a:rPr lang="ru-RU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амбиции, умную критику, терпение и лояльность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Дмитрию Зиновьеву </a:t>
            </a:r>
            <a:r>
              <a:rPr lang="ru-RU" sz="2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—</a:t>
            </a:r>
            <a:r>
              <a:rPr lang="ru-RU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за реальную помощь</a:t>
            </a:r>
            <a:br>
              <a:rPr lang="ru-RU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огромную моральную поддержку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Ирине Вашинко и Алексею Костину </a:t>
            </a:r>
            <a:r>
              <a:rPr lang="ru-RU" sz="2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— </a:t>
            </a:r>
            <a:r>
              <a:rPr lang="ru-RU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 моральную поддержку, глубокие инсайты, человечность и юмор. За заботу о каждом из нас</a:t>
            </a:r>
            <a:endParaRPr/>
          </a:p>
        </p:txBody>
      </p:sp>
      <p:sp>
        <p:nvSpPr>
          <p:cNvPr id="576" name="Google Shape;576;p30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1"/>
          <p:cNvSpPr txBox="1"/>
          <p:nvPr/>
        </p:nvSpPr>
        <p:spPr>
          <a:xfrm>
            <a:off x="419100" y="1273750"/>
            <a:ext cx="7601700" cy="3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Даниилу Дедкову </a:t>
            </a:r>
            <a:r>
              <a:rPr lang="ru-RU" sz="2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— за высокий уровень </a:t>
            </a:r>
            <a:br>
              <a:rPr lang="ru-RU" sz="2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2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организации процессов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Семёну Емельянову и Илье Павлову </a:t>
            </a:r>
            <a:r>
              <a:rPr lang="ru-RU" sz="2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— за ценные подсказки и помощь в поиске информации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Алексею Семёнову (#43) </a:t>
            </a:r>
            <a:r>
              <a:rPr lang="ru-RU" sz="2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— за бескорыстную помощь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Илье Трубникову </a:t>
            </a:r>
            <a:r>
              <a:rPr lang="ru-RU" sz="2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— за благородство, </a:t>
            </a:r>
            <a:br>
              <a:rPr lang="ru-RU" sz="2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2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поддержку и мудрость, экспертные подсказки, серьёзность и конструктив</a:t>
            </a:r>
            <a:endParaRPr/>
          </a:p>
        </p:txBody>
      </p:sp>
      <p:sp>
        <p:nvSpPr>
          <p:cNvPr id="582" name="Google Shape;582;p31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32"/>
          <p:cNvSpPr txBox="1">
            <a:spLocks noGrp="1"/>
          </p:cNvSpPr>
          <p:nvPr>
            <p:ph type="ctrTitle"/>
          </p:nvPr>
        </p:nvSpPr>
        <p:spPr>
          <a:xfrm>
            <a:off x="419100" y="287474"/>
            <a:ext cx="77217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 SemiBold"/>
              <a:buNone/>
            </a:pPr>
            <a:r>
              <a:rPr lang="ru-RU"/>
              <a:t>Ссылки на материалы</a:t>
            </a:r>
            <a:endParaRPr/>
          </a:p>
        </p:txBody>
      </p:sp>
      <p:sp>
        <p:nvSpPr>
          <p:cNvPr id="588" name="Google Shape;588;p32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endParaRPr sz="18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32"/>
          <p:cNvSpPr txBox="1"/>
          <p:nvPr/>
        </p:nvSpPr>
        <p:spPr>
          <a:xfrm>
            <a:off x="1157398" y="3553557"/>
            <a:ext cx="10224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PMSM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32"/>
          <p:cNvSpPr txBox="1"/>
          <p:nvPr/>
        </p:nvSpPr>
        <p:spPr>
          <a:xfrm>
            <a:off x="5471497" y="3553557"/>
            <a:ext cx="8496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ТРД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32"/>
          <p:cNvSpPr txBox="1"/>
          <p:nvPr/>
        </p:nvSpPr>
        <p:spPr>
          <a:xfrm>
            <a:off x="3039427" y="6164525"/>
            <a:ext cx="13542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ПуВРД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2" name="Google Shape;592;p32" title="Group (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950" y="1298850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32" title="Group (4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650" y="1313076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32" title="Group (5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6514" y="3976072"/>
            <a:ext cx="2160000" cy="2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001a453c1_3_11"/>
          <p:cNvSpPr txBox="1">
            <a:spLocks noGrp="1"/>
          </p:cNvSpPr>
          <p:nvPr>
            <p:ph type="ctrTitle"/>
          </p:nvPr>
        </p:nvSpPr>
        <p:spPr>
          <a:xfrm>
            <a:off x="419100" y="446200"/>
            <a:ext cx="100830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Какие проблемы решаем</a:t>
            </a:r>
            <a:endParaRPr/>
          </a:p>
        </p:txBody>
      </p:sp>
      <p:sp>
        <p:nvSpPr>
          <p:cNvPr id="113" name="Google Shape;113;g35001a453c1_3_11"/>
          <p:cNvSpPr txBox="1">
            <a:spLocks noGrp="1"/>
          </p:cNvSpPr>
          <p:nvPr>
            <p:ph type="subTitle" idx="1"/>
          </p:nvPr>
        </p:nvSpPr>
        <p:spPr>
          <a:xfrm>
            <a:off x="419099" y="4846709"/>
            <a:ext cx="8354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ru-RU" b="1">
                <a:latin typeface="Montserrat"/>
                <a:ea typeface="Montserrat"/>
                <a:cs typeface="Montserrat"/>
                <a:sym typeface="Montserrat"/>
              </a:rPr>
              <a:t>При этом планируемый рост производства гражданских БПЛА до 2028г. — 25% в год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g35001a453c1_3_11"/>
          <p:cNvSpPr txBox="1"/>
          <p:nvPr/>
        </p:nvSpPr>
        <p:spPr>
          <a:xfrm>
            <a:off x="419099" y="1634763"/>
            <a:ext cx="348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 проблемы</a:t>
            </a:r>
            <a:endParaRPr/>
          </a:p>
        </p:txBody>
      </p:sp>
      <p:sp>
        <p:nvSpPr>
          <p:cNvPr id="115" name="Google Shape;115;g35001a453c1_3_11"/>
          <p:cNvSpPr txBox="1"/>
          <p:nvPr/>
        </p:nvSpPr>
        <p:spPr>
          <a:xfrm>
            <a:off x="419100" y="2155200"/>
            <a:ext cx="9371400" cy="2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1999" marR="0" lvl="0" indent="-251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Технологическое отставание.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Нет доступа к современным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технологиям, 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л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окализация компонентов 40%, импорт оборудования 75%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  <a:p>
            <a:pPr marL="251999" marR="0" lvl="0" indent="-25199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Импортозависимость.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Редкоземельные магниты, электроника ~100%, цены выше в 2-10 раз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  <a:p>
            <a:pPr marL="251999" marR="0" lvl="0" indent="-25199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Производственные ограничения.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Единичные предприятия в РФ, низкие объемы выпуска &lt;100 тыс. изделий в год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</p:txBody>
      </p:sp>
      <p:sp>
        <p:nvSpPr>
          <p:cNvPr id="116" name="Google Shape;116;g35001a453c1_3_11"/>
          <p:cNvSpPr txBox="1"/>
          <p:nvPr/>
        </p:nvSpPr>
        <p:spPr>
          <a:xfrm>
            <a:off x="11188383" y="6159049"/>
            <a:ext cx="48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8" descr="Изображение выглядит как фиолетовый, Сирень, снимок экрана, пространство&#10;&#10;Контент, сгенерированный ИИ, может содержать ошибки."/>
          <p:cNvPicPr preferRelativeResize="0"/>
          <p:nvPr/>
        </p:nvPicPr>
        <p:blipFill rotWithShape="1">
          <a:blip r:embed="rId4">
            <a:alphaModFix amt="39000"/>
          </a:blip>
          <a:srcRect/>
          <a:stretch/>
        </p:blipFill>
        <p:spPr>
          <a:xfrm>
            <a:off x="5687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8"/>
          <p:cNvSpPr txBox="1">
            <a:spLocks noGrp="1"/>
          </p:cNvSpPr>
          <p:nvPr>
            <p:ph type="ctrTitle"/>
          </p:nvPr>
        </p:nvSpPr>
        <p:spPr>
          <a:xfrm>
            <a:off x="1572303" y="820486"/>
            <a:ext cx="6696075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4800"/>
              <a:buFont typeface="Montserrat SemiBold"/>
              <a:buNone/>
            </a:pPr>
            <a:r>
              <a:rPr lang="ru-RU">
                <a:solidFill>
                  <a:srgbClr val="FFE396"/>
                </a:solidFill>
              </a:rPr>
              <a:t>#1 Мини-ТРД</a:t>
            </a:r>
            <a:endParaRPr>
              <a:solidFill>
                <a:srgbClr val="FFE396"/>
              </a:solidFill>
            </a:endParaRPr>
          </a:p>
        </p:txBody>
      </p:sp>
      <p:sp>
        <p:nvSpPr>
          <p:cNvPr id="123" name="Google Shape;123;p8"/>
          <p:cNvSpPr txBox="1">
            <a:spLocks noGrp="1"/>
          </p:cNvSpPr>
          <p:nvPr>
            <p:ph type="subTitle" idx="1"/>
          </p:nvPr>
        </p:nvSpPr>
        <p:spPr>
          <a:xfrm>
            <a:off x="1572303" y="1835280"/>
            <a:ext cx="507887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ru-RU" b="1"/>
              <a:t>Компактный </a:t>
            </a:r>
            <a:r>
              <a:rPr lang="ru-RU" b="1">
                <a:solidFill>
                  <a:srgbClr val="FFE396"/>
                </a:solidFill>
              </a:rPr>
              <a:t>турбореактивный двигатель</a:t>
            </a:r>
            <a:endParaRPr b="1">
              <a:solidFill>
                <a:srgbClr val="FFE396"/>
              </a:solidFill>
            </a:endParaRPr>
          </a:p>
        </p:txBody>
      </p:sp>
      <p:sp>
        <p:nvSpPr>
          <p:cNvPr id="124" name="Google Shape;124;p8"/>
          <p:cNvSpPr txBox="1"/>
          <p:nvPr/>
        </p:nvSpPr>
        <p:spPr>
          <a:xfrm>
            <a:off x="1572300" y="5064325"/>
            <a:ext cx="6561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Высокие скорость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маневренность и высота пол</a:t>
            </a:r>
            <a:r>
              <a:rPr lang="ru-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ё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та </a:t>
            </a:r>
            <a:r>
              <a:rPr lang="ru-RU" sz="1800" b="0" i="0" u="none" strike="noStrike" cap="none">
                <a:solidFill>
                  <a:srgbClr val="CDCDCD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превосходство над электрическими</a:t>
            </a:r>
            <a:b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поршневыми двигателями.</a:t>
            </a:r>
            <a:endParaRPr/>
          </a:p>
        </p:txBody>
      </p:sp>
      <p:sp>
        <p:nvSpPr>
          <p:cNvPr id="125" name="Google Shape;125;p8"/>
          <p:cNvSpPr txBox="1"/>
          <p:nvPr/>
        </p:nvSpPr>
        <p:spPr>
          <a:xfrm>
            <a:off x="1572303" y="4572410"/>
            <a:ext cx="348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Причины выбора:</a:t>
            </a:r>
            <a:endParaRPr/>
          </a:p>
        </p:txBody>
      </p:sp>
      <p:sp>
        <p:nvSpPr>
          <p:cNvPr id="126" name="Google Shape;126;p8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ctrTitle"/>
          </p:nvPr>
        </p:nvSpPr>
        <p:spPr>
          <a:xfrm>
            <a:off x="419100" y="454822"/>
            <a:ext cx="11514399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Конструкция и принцип работы</a:t>
            </a:r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419100" y="1465752"/>
            <a:ext cx="98592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ru-RU" b="1"/>
              <a:t>ТРД работает по циклу сжатия, сгорания и расширения. </a:t>
            </a:r>
            <a:endParaRPr/>
          </a:p>
        </p:txBody>
      </p:sp>
      <p:sp>
        <p:nvSpPr>
          <p:cNvPr id="133" name="Google Shape;133;p9"/>
          <p:cNvSpPr txBox="1"/>
          <p:nvPr/>
        </p:nvSpPr>
        <p:spPr>
          <a:xfrm>
            <a:off x="419100" y="1997103"/>
            <a:ext cx="56769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1999" marR="0" lvl="0" indent="-251999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Воздух поступает через воздухозаборник (вентилятор) и сжимается компрессором, после чего смесь с топливом сгорает</a:t>
            </a:r>
            <a:b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камере сгорания, образуя горячие газы</a:t>
            </a:r>
            <a:endParaRPr/>
          </a:p>
        </p:txBody>
      </p:sp>
      <p:sp>
        <p:nvSpPr>
          <p:cNvPr id="134" name="Google Shape;134;p9"/>
          <p:cNvSpPr txBox="1"/>
          <p:nvPr/>
        </p:nvSpPr>
        <p:spPr>
          <a:xfrm>
            <a:off x="419100" y="5900344"/>
            <a:ext cx="5302691" cy="688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 этапы — всасывание, сжатие, сгорание, расширение и выброс газов</a:t>
            </a:r>
            <a:endParaRPr sz="1800" b="1" i="0" u="none" strike="noStrike" cap="none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5" name="Google Shape;135;p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60" r="59"/>
          <a:stretch/>
        </p:blipFill>
        <p:spPr>
          <a:xfrm>
            <a:off x="6254751" y="2339524"/>
            <a:ext cx="5411560" cy="4186475"/>
          </a:xfrm>
          <a:prstGeom prst="roundRect">
            <a:avLst>
              <a:gd name="adj" fmla="val 5886"/>
            </a:avLst>
          </a:prstGeom>
          <a:noFill/>
          <a:ln>
            <a:noFill/>
          </a:ln>
        </p:spPr>
      </p:pic>
      <p:sp>
        <p:nvSpPr>
          <p:cNvPr id="136" name="Google Shape;136;p9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8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001a453c1_4_0"/>
          <p:cNvSpPr txBox="1">
            <a:spLocks noGrp="1"/>
          </p:cNvSpPr>
          <p:nvPr>
            <p:ph type="ctrTitle"/>
          </p:nvPr>
        </p:nvSpPr>
        <p:spPr>
          <a:xfrm>
            <a:off x="419100" y="454822"/>
            <a:ext cx="115143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Конструкция и принцип работы</a:t>
            </a:r>
            <a:endParaRPr/>
          </a:p>
        </p:txBody>
      </p:sp>
      <p:sp>
        <p:nvSpPr>
          <p:cNvPr id="142" name="Google Shape;142;g35001a453c1_4_0"/>
          <p:cNvSpPr txBox="1">
            <a:spLocks noGrp="1"/>
          </p:cNvSpPr>
          <p:nvPr>
            <p:ph type="subTitle" idx="1"/>
          </p:nvPr>
        </p:nvSpPr>
        <p:spPr>
          <a:xfrm>
            <a:off x="419100" y="1465752"/>
            <a:ext cx="985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ru-RU" b="1"/>
              <a:t>ТРД работает по циклу сжатия, сгорания и расширения. </a:t>
            </a:r>
            <a:endParaRPr/>
          </a:p>
        </p:txBody>
      </p:sp>
      <p:sp>
        <p:nvSpPr>
          <p:cNvPr id="143" name="Google Shape;143;g35001a453c1_4_0"/>
          <p:cNvSpPr txBox="1"/>
          <p:nvPr/>
        </p:nvSpPr>
        <p:spPr>
          <a:xfrm>
            <a:off x="419100" y="1997103"/>
            <a:ext cx="5676900" cy="27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1999" marR="0" lvl="0" indent="-251999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Воздух поступает через воздухозаборник (вентилятор) и сжимается компрессором, после чего смесь с топливом сгорает</a:t>
            </a:r>
            <a:b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камере сгорания, образуя горячие газы</a:t>
            </a: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51999" marR="0" lvl="0" indent="-251999" algn="l" rtl="0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Эти газы расширяются, проходя через турбину, которая приводит в движение компрессор</a:t>
            </a:r>
            <a:endParaRPr/>
          </a:p>
        </p:txBody>
      </p:sp>
      <p:sp>
        <p:nvSpPr>
          <p:cNvPr id="144" name="Google Shape;144;g35001a453c1_4_0"/>
          <p:cNvSpPr txBox="1"/>
          <p:nvPr/>
        </p:nvSpPr>
        <p:spPr>
          <a:xfrm>
            <a:off x="419100" y="5900344"/>
            <a:ext cx="5302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 этапы — всасывание, сжатие, сгорание, расширение и выброс газов</a:t>
            </a:r>
            <a:endParaRPr sz="1800" b="1" i="0" u="none" strike="noStrike" cap="none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5" name="Google Shape;145;g35001a453c1_4_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9" r="59"/>
          <a:stretch/>
        </p:blipFill>
        <p:spPr>
          <a:xfrm>
            <a:off x="6254751" y="2339524"/>
            <a:ext cx="5411700" cy="4186500"/>
          </a:xfrm>
          <a:prstGeom prst="roundRect">
            <a:avLst>
              <a:gd name="adj" fmla="val 5886"/>
            </a:avLst>
          </a:prstGeom>
          <a:noFill/>
          <a:ln>
            <a:noFill/>
          </a:ln>
        </p:spPr>
      </p:pic>
      <p:sp>
        <p:nvSpPr>
          <p:cNvPr id="146" name="Google Shape;146;g35001a453c1_4_0"/>
          <p:cNvSpPr txBox="1"/>
          <p:nvPr/>
        </p:nvSpPr>
        <p:spPr>
          <a:xfrm>
            <a:off x="11188383" y="6159049"/>
            <a:ext cx="48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8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001a453c1_4_9"/>
          <p:cNvSpPr txBox="1">
            <a:spLocks noGrp="1"/>
          </p:cNvSpPr>
          <p:nvPr>
            <p:ph type="ctrTitle"/>
          </p:nvPr>
        </p:nvSpPr>
        <p:spPr>
          <a:xfrm>
            <a:off x="419100" y="454822"/>
            <a:ext cx="115143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Конструкция и принцип работы</a:t>
            </a:r>
            <a:endParaRPr/>
          </a:p>
        </p:txBody>
      </p:sp>
      <p:sp>
        <p:nvSpPr>
          <p:cNvPr id="152" name="Google Shape;152;g35001a453c1_4_9"/>
          <p:cNvSpPr txBox="1">
            <a:spLocks noGrp="1"/>
          </p:cNvSpPr>
          <p:nvPr>
            <p:ph type="subTitle" idx="1"/>
          </p:nvPr>
        </p:nvSpPr>
        <p:spPr>
          <a:xfrm>
            <a:off x="419100" y="1289778"/>
            <a:ext cx="985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ru-RU" b="1"/>
              <a:t>ТРД работает по циклу сжатия, сгорания и расширения. </a:t>
            </a:r>
            <a:endParaRPr/>
          </a:p>
        </p:txBody>
      </p:sp>
      <p:sp>
        <p:nvSpPr>
          <p:cNvPr id="153" name="Google Shape;153;g35001a453c1_4_9"/>
          <p:cNvSpPr txBox="1"/>
          <p:nvPr/>
        </p:nvSpPr>
        <p:spPr>
          <a:xfrm>
            <a:off x="419100" y="1736825"/>
            <a:ext cx="56769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1999" marR="0" lvl="0" indent="-251999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Воздух поступает через воздухозаборник (вентилятор) и сжимается компрессором, после чего смесь с топливом сгорает</a:t>
            </a:r>
            <a:b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камере сгорания, образуя горячие газы</a:t>
            </a: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51999" marR="0" lvl="0" indent="-251999" algn="l" rtl="0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Эти газы расширяются, проходя через турбину, которая приводит в движение компрессор</a:t>
            </a:r>
            <a:endParaRPr/>
          </a:p>
          <a:p>
            <a:pPr marL="251999" marR="0" lvl="0" indent="-251999" algn="l" rtl="0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Char char="•"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Расширяющиеся газы выбрасываются через реактивное сопло, создавая реактивную тягу, обеспечивающую движение</a:t>
            </a:r>
            <a:endParaRPr/>
          </a:p>
        </p:txBody>
      </p:sp>
      <p:sp>
        <p:nvSpPr>
          <p:cNvPr id="154" name="Google Shape;154;g35001a453c1_4_9"/>
          <p:cNvSpPr txBox="1"/>
          <p:nvPr/>
        </p:nvSpPr>
        <p:spPr>
          <a:xfrm>
            <a:off x="419100" y="5977182"/>
            <a:ext cx="5302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 этапы — всасывание, сжатие, сгорание, расширение и выброс газов</a:t>
            </a:r>
            <a:endParaRPr sz="1800" b="1" i="0" u="none" strike="noStrike" cap="none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5" name="Google Shape;155;g35001a453c1_4_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9" r="59"/>
          <a:stretch/>
        </p:blipFill>
        <p:spPr>
          <a:xfrm>
            <a:off x="6254751" y="2339524"/>
            <a:ext cx="5411700" cy="4186500"/>
          </a:xfrm>
          <a:prstGeom prst="roundRect">
            <a:avLst>
              <a:gd name="adj" fmla="val 5886"/>
            </a:avLst>
          </a:prstGeom>
          <a:noFill/>
          <a:ln>
            <a:noFill/>
          </a:ln>
        </p:spPr>
      </p:pic>
      <p:sp>
        <p:nvSpPr>
          <p:cNvPr id="156" name="Google Shape;156;g35001a453c1_4_9"/>
          <p:cNvSpPr txBox="1"/>
          <p:nvPr/>
        </p:nvSpPr>
        <p:spPr>
          <a:xfrm>
            <a:off x="11188383" y="6159049"/>
            <a:ext cx="48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8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"/>
          <p:cNvSpPr/>
          <p:nvPr/>
        </p:nvSpPr>
        <p:spPr>
          <a:xfrm>
            <a:off x="419100" y="1805651"/>
            <a:ext cx="4770780" cy="3868320"/>
          </a:xfrm>
          <a:prstGeom prst="roundRect">
            <a:avLst>
              <a:gd name="adj" fmla="val 10106"/>
            </a:avLst>
          </a:prstGeom>
          <a:solidFill>
            <a:srgbClr val="DCDCF0">
              <a:alpha val="9803"/>
            </a:srgbClr>
          </a:solidFill>
          <a:ln w="12700" cap="flat" cmpd="sng">
            <a:solidFill>
              <a:srgbClr val="BAA5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1"/>
          <p:cNvSpPr txBox="1">
            <a:spLocks noGrp="1"/>
          </p:cNvSpPr>
          <p:nvPr>
            <p:ph type="ctrTitle"/>
          </p:nvPr>
        </p:nvSpPr>
        <p:spPr>
          <a:xfrm>
            <a:off x="419100" y="454822"/>
            <a:ext cx="11514399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SemiBold"/>
              <a:buNone/>
            </a:pPr>
            <a:r>
              <a:rPr lang="ru-RU"/>
              <a:t>Характеристики</a:t>
            </a:r>
            <a:endParaRPr/>
          </a:p>
        </p:txBody>
      </p:sp>
      <p:sp>
        <p:nvSpPr>
          <p:cNvPr id="163" name="Google Shape;163;p11"/>
          <p:cNvSpPr txBox="1"/>
          <p:nvPr/>
        </p:nvSpPr>
        <p:spPr>
          <a:xfrm>
            <a:off x="775183" y="2230686"/>
            <a:ext cx="4599892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 характеристики</a:t>
            </a:r>
            <a:endParaRPr/>
          </a:p>
        </p:txBody>
      </p:sp>
      <p:sp>
        <p:nvSpPr>
          <p:cNvPr id="164" name="Google Shape;164;p11"/>
          <p:cNvSpPr txBox="1"/>
          <p:nvPr/>
        </p:nvSpPr>
        <p:spPr>
          <a:xfrm>
            <a:off x="775183" y="2785773"/>
            <a:ext cx="838120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КПД</a:t>
            </a:r>
            <a:endParaRPr sz="1600" b="0" i="0" u="none" strike="noStrike" cap="none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11"/>
          <p:cNvSpPr txBox="1"/>
          <p:nvPr/>
        </p:nvSpPr>
        <p:spPr>
          <a:xfrm>
            <a:off x="3232912" y="2785773"/>
            <a:ext cx="1179573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  <a:r>
              <a:rPr lang="ru-RU" sz="1600" b="0" i="0" u="none" strike="noStrike" cap="non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ru-RU" sz="1600" b="0" i="0" u="none" strike="noStrike" cap="none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24 %</a:t>
            </a:r>
            <a:endParaRPr sz="1600" b="0" i="0" u="none" strike="noStrike" cap="none">
              <a:solidFill>
                <a:srgbClr val="FEFEF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11"/>
          <p:cNvSpPr txBox="1"/>
          <p:nvPr/>
        </p:nvSpPr>
        <p:spPr>
          <a:xfrm>
            <a:off x="775183" y="3170044"/>
            <a:ext cx="838120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Тяга</a:t>
            </a:r>
            <a:endParaRPr sz="1600" b="0" i="0" u="none" strike="noStrike" cap="none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11"/>
          <p:cNvSpPr txBox="1"/>
          <p:nvPr/>
        </p:nvSpPr>
        <p:spPr>
          <a:xfrm>
            <a:off x="3232912" y="3170044"/>
            <a:ext cx="1330045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6 – 16 кгс</a:t>
            </a:r>
            <a:endParaRPr/>
          </a:p>
        </p:txBody>
      </p:sp>
      <p:sp>
        <p:nvSpPr>
          <p:cNvPr id="168" name="Google Shape;168;p11"/>
          <p:cNvSpPr txBox="1"/>
          <p:nvPr/>
        </p:nvSpPr>
        <p:spPr>
          <a:xfrm>
            <a:off x="775182" y="3554315"/>
            <a:ext cx="2852115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Частота </a:t>
            </a:r>
            <a:r>
              <a:rPr lang="ru-RU" sz="16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вращения</a:t>
            </a:r>
            <a:endParaRPr sz="1600" b="0" i="0" u="none" strike="noStrike" cap="none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11"/>
          <p:cNvSpPr txBox="1"/>
          <p:nvPr/>
        </p:nvSpPr>
        <p:spPr>
          <a:xfrm>
            <a:off x="3232912" y="3554315"/>
            <a:ext cx="2001376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~150000 об/мин</a:t>
            </a:r>
            <a:endParaRPr sz="1600" b="0" i="0" u="none" strike="noStrike" cap="none">
              <a:solidFill>
                <a:srgbClr val="FEFEF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11"/>
          <p:cNvSpPr txBox="1"/>
          <p:nvPr/>
        </p:nvSpPr>
        <p:spPr>
          <a:xfrm>
            <a:off x="775182" y="3927821"/>
            <a:ext cx="2852115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Масса</a:t>
            </a:r>
            <a:endParaRPr sz="1600" b="0" i="0" u="none" strike="noStrike" cap="none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p11"/>
          <p:cNvSpPr txBox="1"/>
          <p:nvPr/>
        </p:nvSpPr>
        <p:spPr>
          <a:xfrm>
            <a:off x="3232912" y="3927821"/>
            <a:ext cx="2001376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~0.9 кг</a:t>
            </a:r>
            <a:endParaRPr/>
          </a:p>
        </p:txBody>
      </p:sp>
      <p:sp>
        <p:nvSpPr>
          <p:cNvPr id="172" name="Google Shape;172;p11"/>
          <p:cNvSpPr txBox="1"/>
          <p:nvPr/>
        </p:nvSpPr>
        <p:spPr>
          <a:xfrm>
            <a:off x="775182" y="4311297"/>
            <a:ext cx="2852115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Взлётная масса</a:t>
            </a:r>
            <a:endParaRPr sz="1600" b="0" i="0" u="none" strike="noStrike" cap="none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11"/>
          <p:cNvSpPr txBox="1"/>
          <p:nvPr/>
        </p:nvSpPr>
        <p:spPr>
          <a:xfrm>
            <a:off x="3232912" y="4311297"/>
            <a:ext cx="2001376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до 30 кг</a:t>
            </a:r>
            <a:endParaRPr sz="1600" b="0" i="0" u="none" strike="noStrike" cap="none">
              <a:solidFill>
                <a:srgbClr val="FEFEF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11"/>
          <p:cNvSpPr txBox="1"/>
          <p:nvPr/>
        </p:nvSpPr>
        <p:spPr>
          <a:xfrm>
            <a:off x="775182" y="4694773"/>
            <a:ext cx="2852115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Ресурс</a:t>
            </a:r>
            <a:endParaRPr sz="1600" b="0" i="0" u="none" strike="noStrike" cap="none">
              <a:solidFill>
                <a:srgbClr val="FFE3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11"/>
          <p:cNvSpPr txBox="1"/>
          <p:nvPr/>
        </p:nvSpPr>
        <p:spPr>
          <a:xfrm>
            <a:off x="3232912" y="4694773"/>
            <a:ext cx="2001376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≥500 часов</a:t>
            </a:r>
            <a:endParaRPr/>
          </a:p>
        </p:txBody>
      </p:sp>
      <p:sp>
        <p:nvSpPr>
          <p:cNvPr id="176" name="Google Shape;176;p11"/>
          <p:cNvSpPr txBox="1"/>
          <p:nvPr/>
        </p:nvSpPr>
        <p:spPr>
          <a:xfrm>
            <a:off x="5650460" y="1932973"/>
            <a:ext cx="2803480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FFE396"/>
                </a:solidFill>
                <a:latin typeface="Montserrat"/>
                <a:ea typeface="Montserrat"/>
                <a:cs typeface="Montserrat"/>
                <a:sym typeface="Montserrat"/>
              </a:rPr>
              <a:t>Преимущества</a:t>
            </a:r>
            <a:endParaRPr/>
          </a:p>
        </p:txBody>
      </p:sp>
      <p:sp>
        <p:nvSpPr>
          <p:cNvPr id="177" name="Google Shape;177;p11"/>
          <p:cNvSpPr txBox="1"/>
          <p:nvPr/>
        </p:nvSpPr>
        <p:spPr>
          <a:xfrm>
            <a:off x="5650460" y="2359565"/>
            <a:ext cx="5523532" cy="921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52000" marR="0" lvl="0" indent="-252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Высокая тяга (до 190H)</a:t>
            </a:r>
            <a:endParaRPr/>
          </a:p>
          <a:p>
            <a:pPr marL="252000" marR="0" lvl="0" indent="-252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Компактность (диаметр от 7 до 11 см)</a:t>
            </a:r>
            <a:endParaRPr/>
          </a:p>
          <a:p>
            <a:pPr marL="252000" marR="0" lvl="0" indent="-252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396"/>
              </a:buClr>
              <a:buSzPts val="1600"/>
              <a:buFont typeface="Arial"/>
              <a:buChar char="•"/>
            </a:pPr>
            <a:r>
              <a:rPr lang="ru-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Маневренность</a:t>
            </a:r>
            <a:endParaRPr/>
          </a:p>
        </p:txBody>
      </p:sp>
      <p:pic>
        <p:nvPicPr>
          <p:cNvPr id="178" name="Google Shape;17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3854" y="5486689"/>
            <a:ext cx="2641435" cy="262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29536" y="-1676122"/>
            <a:ext cx="4088912" cy="405991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1"/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Греческая">
      <a:dk1>
        <a:srgbClr val="2D253F"/>
      </a:dk1>
      <a:lt1>
        <a:srgbClr val="EFEFEF"/>
      </a:lt1>
      <a:dk2>
        <a:srgbClr val="2D253F"/>
      </a:dk2>
      <a:lt2>
        <a:srgbClr val="EFEFEF"/>
      </a:lt2>
      <a:accent1>
        <a:srgbClr val="FFE396"/>
      </a:accent1>
      <a:accent2>
        <a:srgbClr val="363452"/>
      </a:accent2>
      <a:accent3>
        <a:srgbClr val="A5A5A5"/>
      </a:accent3>
      <a:accent4>
        <a:srgbClr val="432C5A"/>
      </a:accent4>
      <a:accent5>
        <a:srgbClr val="FFDB75"/>
      </a:accent5>
      <a:accent6>
        <a:srgbClr val="7F7F7F"/>
      </a:accent6>
      <a:hlink>
        <a:srgbClr val="C490AA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2139</Words>
  <Application>Microsoft Office PowerPoint</Application>
  <PresentationFormat>Широкоэкранный</PresentationFormat>
  <Paragraphs>349</Paragraphs>
  <Slides>37</Slides>
  <Notes>37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Montserrat SemiBold</vt:lpstr>
      <vt:lpstr>Roboto</vt:lpstr>
      <vt:lpstr>Montserrat</vt:lpstr>
      <vt:lpstr>Calibri</vt:lpstr>
      <vt:lpstr>Arial</vt:lpstr>
      <vt:lpstr>Тема Office</vt:lpstr>
      <vt:lpstr>PowerTech</vt:lpstr>
      <vt:lpstr>О проекте</vt:lpstr>
      <vt:lpstr>Какие проблемы решаем</vt:lpstr>
      <vt:lpstr>Какие проблемы решаем</vt:lpstr>
      <vt:lpstr>#1 Мини-ТРД</vt:lpstr>
      <vt:lpstr>Конструкция и принцип работы</vt:lpstr>
      <vt:lpstr>Конструкция и принцип работы</vt:lpstr>
      <vt:lpstr>Конструкция и принцип работы</vt:lpstr>
      <vt:lpstr>Характеристики</vt:lpstr>
      <vt:lpstr>Характеристики</vt:lpstr>
      <vt:lpstr>Примеры применения ТРД в БАС</vt:lpstr>
      <vt:lpstr>Стоимость сборки</vt:lpstr>
      <vt:lpstr>Технические вызовы разработки МТРД</vt:lpstr>
      <vt:lpstr>Выводы об МТРД</vt:lpstr>
      <vt:lpstr>Выводы об МТРД</vt:lpstr>
      <vt:lpstr>#2 PMSM</vt:lpstr>
      <vt:lpstr>Конструкция и принцип работы</vt:lpstr>
      <vt:lpstr>Характеристики</vt:lpstr>
      <vt:lpstr>Характеристики</vt:lpstr>
      <vt:lpstr>Примеры применения в БАС</vt:lpstr>
      <vt:lpstr>Стоимость сборки</vt:lpstr>
      <vt:lpstr>#3 ПуВРД</vt:lpstr>
      <vt:lpstr>Принцип работы</vt:lpstr>
      <vt:lpstr>Принцип работы</vt:lpstr>
      <vt:lpstr>Принцип работы</vt:lpstr>
      <vt:lpstr>Принцип работы</vt:lpstr>
      <vt:lpstr>Характеристики</vt:lpstr>
      <vt:lpstr>Характеристики</vt:lpstr>
      <vt:lpstr>Примеры применения в БАС</vt:lpstr>
      <vt:lpstr>Стоимость сборки</vt:lpstr>
      <vt:lpstr>Лучшее решение — ТРД/ГТД</vt:lpstr>
      <vt:lpstr>Ценность нашего исследования</vt:lpstr>
      <vt:lpstr>Команда</vt:lpstr>
      <vt:lpstr>Презентация PowerPoint</vt:lpstr>
      <vt:lpstr>Благодарности</vt:lpstr>
      <vt:lpstr>Презентация PowerPoint</vt:lpstr>
      <vt:lpstr>Ссылки на материалы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PowerTech</dc:title>
  <dc:creator>user</dc:creator>
  <cp:lastModifiedBy>Huawei</cp:lastModifiedBy>
  <cp:revision>2</cp:revision>
  <dcterms:created xsi:type="dcterms:W3CDTF">2025-04-03T12:23:41Z</dcterms:created>
  <dcterms:modified xsi:type="dcterms:W3CDTF">2025-04-29T14:46:23Z</dcterms:modified>
</cp:coreProperties>
</file>