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" panose="020B0604020202020204" charset="-52"/>
      <p:regular r:id="rId16"/>
      <p:bold r:id="rId17"/>
      <p:italic r:id="rId18"/>
      <p:boldItalic r:id="rId19"/>
    </p:embeddedFont>
    <p:embeddedFont>
      <p:font typeface="Montserrat SemiBold" panose="020B0604020202020204" charset="-52"/>
      <p:bold r:id="rId20"/>
      <p:bold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96"/>
    <a:srgbClr val="8E7EB3"/>
    <a:srgbClr val="B49AC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8" autoAdjust="0"/>
    <p:restoredTop sz="94632"/>
  </p:normalViewPr>
  <p:slideViewPr>
    <p:cSldViewPr snapToGrid="0" showGuides="1">
      <p:cViewPr varScale="1">
        <p:scale>
          <a:sx n="79" d="100"/>
          <a:sy n="79" d="100"/>
        </p:scale>
        <p:origin x="66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13427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40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1C82AD-87B9-1F0D-A51F-5F1B3CE5FA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01"/>
          <a:stretch/>
        </p:blipFill>
        <p:spPr>
          <a:xfrm>
            <a:off x="4514430" y="179354"/>
            <a:ext cx="6696075" cy="667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2297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2406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5270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6026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7BCD9A-A6FC-F89F-D4A4-0E56909A66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4"/>
          <a:stretch/>
        </p:blipFill>
        <p:spPr>
          <a:xfrm>
            <a:off x="5625475" y="513651"/>
            <a:ext cx="6696075" cy="63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15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307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6582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EE55D8-7E87-EAA1-E727-BA3EB3C0F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2" b="26846"/>
          <a:stretch/>
        </p:blipFill>
        <p:spPr>
          <a:xfrm>
            <a:off x="7115175" y="72326"/>
            <a:ext cx="5076825" cy="67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92161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085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89046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625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0517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133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CF64C45D-2F6A-EF04-D729-FAF96FE30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53351" y="0"/>
            <a:ext cx="443865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42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5"/>
            <a:ext cx="3798888" cy="5975350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5"/>
            <a:ext cx="3798888" cy="5975350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DDD9906-0152-7B64-1582-EF60D49C9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5938" y="4333875"/>
            <a:ext cx="3389312" cy="2082800"/>
          </a:xfrm>
          <a:prstGeom prst="roundRect">
            <a:avLst>
              <a:gd name="adj" fmla="val 7978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114159AA-95A0-E91B-776E-1C7043F1FF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96556" y="4333875"/>
            <a:ext cx="3389312" cy="2082800"/>
          </a:xfrm>
          <a:prstGeom prst="roundRect">
            <a:avLst>
              <a:gd name="adj" fmla="val 7978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00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6"/>
            <a:ext cx="3798888" cy="27971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CDC95177-5DF0-DAF2-DFA0-A65CB0B935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77175" y="3619501"/>
            <a:ext cx="3798888" cy="27971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1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480559"/>
            <a:ext cx="2999014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18" y="1050926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6C7FBA06-57EB-55C8-644E-CE1F60F1B0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6989" y="1050926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95584DC1-33BF-7BA1-29C3-DB7C2513A8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22335" y="1050926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25154CF8-2E5F-3C0B-28B4-126EE7EBA6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4306" y="1050926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Рисунок 6">
            <a:extLst>
              <a:ext uri="{FF2B5EF4-FFF2-40B4-BE49-F238E27FC236}">
                <a16:creationId xmlns:a16="http://schemas.microsoft.com/office/drawing/2014/main" id="{4F6EF7D8-FC29-6B02-73AE-600EEC5EC0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55504" y="1050926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30C8AAA4-4CE2-8A60-87CD-40D6492CD8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77475" y="1050926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0" name="Рисунок 6">
            <a:extLst>
              <a:ext uri="{FF2B5EF4-FFF2-40B4-BE49-F238E27FC236}">
                <a16:creationId xmlns:a16="http://schemas.microsoft.com/office/drawing/2014/main" id="{3B5E738E-D992-0618-388C-8654FC7EC7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22335" y="4392841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1" name="Рисунок 6">
            <a:extLst>
              <a:ext uri="{FF2B5EF4-FFF2-40B4-BE49-F238E27FC236}">
                <a16:creationId xmlns:a16="http://schemas.microsoft.com/office/drawing/2014/main" id="{4BA0F51D-8FBA-4579-1CAE-F64244798A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4306" y="4392841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Рисунок 6">
            <a:extLst>
              <a:ext uri="{FF2B5EF4-FFF2-40B4-BE49-F238E27FC236}">
                <a16:creationId xmlns:a16="http://schemas.microsoft.com/office/drawing/2014/main" id="{1000CF86-3C22-7B25-63DE-F92D7D15EA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7507" y="4392841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5" name="Рисунок 6">
            <a:extLst>
              <a:ext uri="{FF2B5EF4-FFF2-40B4-BE49-F238E27FC236}">
                <a16:creationId xmlns:a16="http://schemas.microsoft.com/office/drawing/2014/main" id="{BD1D0F3B-7226-011E-6EC4-E47A2F98C7C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889478" y="4392841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Рисунок 6">
            <a:extLst>
              <a:ext uri="{FF2B5EF4-FFF2-40B4-BE49-F238E27FC236}">
                <a16:creationId xmlns:a16="http://schemas.microsoft.com/office/drawing/2014/main" id="{68115C4B-368A-430B-D6A7-8DE4EB31D4C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77164" y="4392841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29" name="Рисунок 6">
            <a:extLst>
              <a:ext uri="{FF2B5EF4-FFF2-40B4-BE49-F238E27FC236}">
                <a16:creationId xmlns:a16="http://schemas.microsoft.com/office/drawing/2014/main" id="{B74A3FE2-8EAD-3BEB-B64A-5AD8C17714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99135" y="4392841"/>
            <a:ext cx="1381125" cy="14636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49" name="Дата 3">
            <a:extLst>
              <a:ext uri="{FF2B5EF4-FFF2-40B4-BE49-F238E27FC236}">
                <a16:creationId xmlns:a16="http://schemas.microsoft.com/office/drawing/2014/main" id="{A59CDC8D-3207-2A1A-FA30-049F987B9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018" y="2545569"/>
            <a:ext cx="1381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2"/>
                </a:solidFill>
                <a:latin typeface="Montserrat" pitchFamily="2" charset="0"/>
              </a:defRPr>
            </a:lvl1pPr>
          </a:lstStyle>
          <a:p>
            <a:fld id="{9A096037-815C-4FFE-8827-8CBAD8337395}" type="datetimeFigureOut">
              <a:rPr lang="ru-RU" smtClean="0"/>
              <a:pPr/>
              <a:t>25.04.2025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45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0270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812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87BA8-D9BE-1AFD-4CFE-050EEE0A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FCE078-63BB-D2B8-D246-501C19466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0DD476-7531-634D-4268-5842288A8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2"/>
                </a:solidFill>
                <a:latin typeface="Montserrat" pitchFamily="2" charset="0"/>
              </a:defRPr>
            </a:lvl1pPr>
          </a:lstStyle>
          <a:p>
            <a:fld id="{9A096037-815C-4FFE-8827-8CBAD8337395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FFE71-4546-64FC-9439-D981CB754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746EE-690A-2499-36EF-106238663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6E1F-4861-47F9-9C00-DC6C19BFC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6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5" r:id="rId21"/>
    <p:sldLayoutId id="2147483666" r:id="rId22"/>
    <p:sldLayoutId id="214748366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Montserrat SemiBold" panose="000007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круг, снимок экрана, логотип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01A286-8A8C-7638-A50C-16F07F9A5B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5" b="53930"/>
          <a:stretch/>
        </p:blipFill>
        <p:spPr>
          <a:xfrm>
            <a:off x="4182" y="3959095"/>
            <a:ext cx="3520895" cy="28989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C2A27-8986-3144-83CB-3EDCEE47E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460" y="2196054"/>
            <a:ext cx="6696075" cy="812530"/>
          </a:xfrm>
        </p:spPr>
        <p:txBody>
          <a:bodyPr/>
          <a:lstStyle/>
          <a:p>
            <a:r>
              <a:rPr lang="en" sz="5200" dirty="0">
                <a:solidFill>
                  <a:srgbClr val="FFE396"/>
                </a:solidFill>
              </a:rPr>
              <a:t>DroneTech</a:t>
            </a:r>
            <a:endParaRPr lang="ru-UA" sz="5200" dirty="0">
              <a:solidFill>
                <a:srgbClr val="FFE39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8A0B99-20FE-9393-8A87-C1DA8C4FD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020" y="587552"/>
            <a:ext cx="1436370" cy="513669"/>
          </a:xfrm>
          <a:prstGeom prst="rect">
            <a:avLst/>
          </a:prstGeom>
        </p:spPr>
      </p:pic>
      <p:pic>
        <p:nvPicPr>
          <p:cNvPr id="5" name="Рисунок 4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49F11C-3F4F-4EC9-EBAF-35D6C47C5A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7000"/>
          </a:blip>
          <a:srcRect r="14871"/>
          <a:stretch/>
        </p:blipFill>
        <p:spPr>
          <a:xfrm>
            <a:off x="6595070" y="4255681"/>
            <a:ext cx="864910" cy="8636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реугольник, линия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2CA86F-B61A-9FB8-37CD-E6DF9031AA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5589270" y="1547599"/>
            <a:ext cx="506730" cy="51919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6B02D0A-F769-FC84-01A3-C967126AEBC5}"/>
              </a:ext>
            </a:extLst>
          </p:cNvPr>
          <p:cNvSpPr txBox="1">
            <a:spLocks/>
          </p:cNvSpPr>
          <p:nvPr/>
        </p:nvSpPr>
        <p:spPr>
          <a:xfrm>
            <a:off x="388620" y="3083570"/>
            <a:ext cx="6696075" cy="221983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Montserrat SemiBold" panose="00000700000000000000" pitchFamily="2" charset="-52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  <a:spcAft>
                <a:spcPts val="800"/>
              </a:spcAft>
            </a:pPr>
            <a:r>
              <a:rPr lang="ru-UA" sz="3400" dirty="0"/>
              <a:t>Проект народного </a:t>
            </a:r>
            <a:r>
              <a:rPr lang="ru-RU" sz="3400" dirty="0"/>
              <a:t/>
            </a:r>
            <a:br>
              <a:rPr lang="ru-RU" sz="3400" dirty="0"/>
            </a:br>
            <a:r>
              <a:rPr lang="ru-UA" sz="3400" dirty="0"/>
              <a:t>дрона для освоения БАС </a:t>
            </a:r>
            <a:r>
              <a:rPr lang="ru-RU" sz="3400" dirty="0"/>
              <a:t/>
            </a:r>
            <a:br>
              <a:rPr lang="ru-RU" sz="3400" dirty="0"/>
            </a:br>
            <a:r>
              <a:rPr lang="ru-UA" sz="3400" dirty="0"/>
              <a:t>из общедоступных комплектующих</a:t>
            </a:r>
          </a:p>
        </p:txBody>
      </p:sp>
    </p:spTree>
    <p:extLst>
      <p:ext uri="{BB962C8B-B14F-4D97-AF65-F5344CB8AC3E}">
        <p14:creationId xmlns:p14="http://schemas.microsoft.com/office/powerpoint/2010/main" val="399759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3271" y="2388410"/>
            <a:ext cx="10680160" cy="142192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03906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28F2B775-79B1-F770-E1F0-65437E51439F}"/>
              </a:ext>
            </a:extLst>
          </p:cNvPr>
          <p:cNvSpPr/>
          <p:nvPr/>
        </p:nvSpPr>
        <p:spPr>
          <a:xfrm>
            <a:off x="677907" y="438255"/>
            <a:ext cx="3003097" cy="590931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194C9586-1FE2-B2BB-6EA0-A2CE8FCB8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990" y="591087"/>
            <a:ext cx="2999014" cy="286232"/>
          </a:xfrm>
        </p:spPr>
        <p:txBody>
          <a:bodyPr/>
          <a:lstStyle/>
          <a:p>
            <a:r>
              <a:rPr lang="ru-UA" sz="1400" dirty="0">
                <a:solidFill>
                  <a:schemeClr val="bg2"/>
                </a:solidFill>
                <a:latin typeface="Montserrat SemiBold" pitchFamily="2" charset="0"/>
              </a:rPr>
              <a:t>РМ</a:t>
            </a:r>
          </a:p>
        </p:txBody>
      </p:sp>
      <p:pic>
        <p:nvPicPr>
          <p:cNvPr id="35" name="Рисунок 34" descr="Изображение выглядит как человек, Человеческое лицо, одежда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CACA17-CDF1-6F37-39C7-F0062CCE98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677863" y="1230313"/>
            <a:ext cx="1381125" cy="1463675"/>
          </a:xfrm>
        </p:spPr>
      </p:pic>
      <p:pic>
        <p:nvPicPr>
          <p:cNvPr id="37" name="Рисунок 36" descr="Изображение выглядит как Человеческое лицо, портрет, улыбка, гу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ABA069-BB82-80D7-7C07-8E1A3FEB7C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2300288" y="1230313"/>
            <a:ext cx="1381125" cy="1463675"/>
          </a:xfrm>
        </p:spPr>
      </p:pic>
      <p:pic>
        <p:nvPicPr>
          <p:cNvPr id="39" name="Рисунок 38" descr="Изображение выглядит как Человеческое лицо, человек, одежда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DA990E-C1DD-7173-2BD2-AFB52D7BF0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4373563" y="1230313"/>
            <a:ext cx="1381125" cy="1463675"/>
          </a:xfrm>
        </p:spPr>
      </p:pic>
      <p:pic>
        <p:nvPicPr>
          <p:cNvPr id="41" name="Рисунок 40" descr="Изображение выглядит как Человеческое лицо, человек, Подбородо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801C0D-3517-E535-CDA6-CAF034AB87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5995988" y="1230313"/>
            <a:ext cx="1381125" cy="1463675"/>
          </a:xfrm>
        </p:spPr>
      </p:pic>
      <p:pic>
        <p:nvPicPr>
          <p:cNvPr id="43" name="Рисунок 42" descr="Изображение выглядит как человек, одежда, галстук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03BFB4-2A85-CC81-1AC8-CD38BB14CB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8062913" y="1230313"/>
            <a:ext cx="1381125" cy="1463675"/>
          </a:xfrm>
        </p:spPr>
      </p:pic>
      <p:pic>
        <p:nvPicPr>
          <p:cNvPr id="45" name="Рисунок 44" descr="Изображение выглядит как человек, Человеческое лицо, одежда, рес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E6F974-09DE-6807-DA2C-88EBC4BAC2E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10128250" y="1230313"/>
            <a:ext cx="1381125" cy="1463675"/>
          </a:xfrm>
        </p:spPr>
      </p:pic>
      <p:pic>
        <p:nvPicPr>
          <p:cNvPr id="51" name="Рисунок 50" descr="Изображение выглядит как человек, Человеческое лицо, одежда, Ло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C6D89B-007C-72E2-32A6-00C77A3A6FD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4522335" y="4459101"/>
            <a:ext cx="1381125" cy="1463674"/>
          </a:xfrm>
        </p:spPr>
      </p:pic>
      <p:pic>
        <p:nvPicPr>
          <p:cNvPr id="53" name="Рисунок 52" descr="Изображение выглядит как человек, одежда, улыбка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E038F1-A94C-AD07-5092-1150E6D2ED2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6144306" y="4459101"/>
            <a:ext cx="1381125" cy="1463674"/>
          </a:xfrm>
        </p:spPr>
      </p:pic>
      <p:pic>
        <p:nvPicPr>
          <p:cNvPr id="47" name="Рисунок 46" descr="Изображение выглядит как Человеческое лицо, бровь, Лоб, ще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75C57B-AA9F-1154-85DA-9BE79C34556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1267507" y="4459101"/>
            <a:ext cx="1381125" cy="1463674"/>
          </a:xfrm>
        </p:spPr>
      </p:pic>
      <p:pic>
        <p:nvPicPr>
          <p:cNvPr id="49" name="Рисунок 48" descr="Изображение выглядит как человек, одежда, плечо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3B366E-091C-AD06-220D-EAEC5E05A33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2889478" y="4459101"/>
            <a:ext cx="1381125" cy="1463674"/>
          </a:xfrm>
        </p:spPr>
      </p:pic>
      <p:pic>
        <p:nvPicPr>
          <p:cNvPr id="55" name="Рисунок 54" descr="Изображение выглядит как Человеческое лицо, зарисовка, портрет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D4ECED-370E-C959-9B03-6DA3B6AC1A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7777164" y="4459101"/>
            <a:ext cx="1381125" cy="1463674"/>
          </a:xfrm>
        </p:spPr>
      </p:pic>
      <p:pic>
        <p:nvPicPr>
          <p:cNvPr id="57" name="Рисунок 56" descr="Изображение выглядит как человек, небо, одежда, оз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3522A2-095E-337E-BAED-54D97907259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958"/>
          <a:stretch>
            <a:fillRect/>
          </a:stretch>
        </p:blipFill>
        <p:spPr>
          <a:xfrm>
            <a:off x="9399135" y="4459101"/>
            <a:ext cx="1381125" cy="1463674"/>
          </a:xfrm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F66EB172-CC53-5CAD-40A4-E9CD5837C3F4}"/>
              </a:ext>
            </a:extLst>
          </p:cNvPr>
          <p:cNvSpPr txBox="1">
            <a:spLocks/>
          </p:cNvSpPr>
          <p:nvPr/>
        </p:nvSpPr>
        <p:spPr>
          <a:xfrm>
            <a:off x="677907" y="2801006"/>
            <a:ext cx="138112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Сергей Жданов</a:t>
            </a:r>
            <a:endParaRPr lang="ru-UA" sz="1400" b="0" dirty="0"/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873028B1-3882-37D6-0DB8-6EEECAC95FC8}"/>
              </a:ext>
            </a:extLst>
          </p:cNvPr>
          <p:cNvSpPr txBox="1">
            <a:spLocks/>
          </p:cNvSpPr>
          <p:nvPr/>
        </p:nvSpPr>
        <p:spPr>
          <a:xfrm>
            <a:off x="2300967" y="2801006"/>
            <a:ext cx="138112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Кристина</a:t>
            </a:r>
            <a:r>
              <a:rPr lang="ru-UA" sz="1400" b="0" dirty="0"/>
              <a:t> Воробьёва</a:t>
            </a:r>
            <a:endParaRPr lang="ru-RU" sz="1400" b="0" dirty="0"/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1339A012-3B39-FE54-A095-5BA1E53BAEA5}"/>
              </a:ext>
            </a:extLst>
          </p:cNvPr>
          <p:cNvSpPr txBox="1">
            <a:spLocks/>
          </p:cNvSpPr>
          <p:nvPr/>
        </p:nvSpPr>
        <p:spPr>
          <a:xfrm>
            <a:off x="4381227" y="2801006"/>
            <a:ext cx="138112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Александра Казанкова</a:t>
            </a:r>
            <a:endParaRPr lang="ru-UA" sz="1400" b="0" dirty="0"/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25BC3C29-3433-BD5B-B5EF-FB7EF0913838}"/>
              </a:ext>
            </a:extLst>
          </p:cNvPr>
          <p:cNvSpPr txBox="1">
            <a:spLocks/>
          </p:cNvSpPr>
          <p:nvPr/>
        </p:nvSpPr>
        <p:spPr>
          <a:xfrm>
            <a:off x="6004287" y="2801006"/>
            <a:ext cx="138112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Дмитрий Идрисов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0664B41-EE66-9E76-38B2-ACF734D1E248}"/>
              </a:ext>
            </a:extLst>
          </p:cNvPr>
          <p:cNvSpPr/>
          <p:nvPr/>
        </p:nvSpPr>
        <p:spPr>
          <a:xfrm>
            <a:off x="4369797" y="438255"/>
            <a:ext cx="3003097" cy="590931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одзаголовок 1">
            <a:extLst>
              <a:ext uri="{FF2B5EF4-FFF2-40B4-BE49-F238E27FC236}">
                <a16:creationId xmlns:a16="http://schemas.microsoft.com/office/drawing/2014/main" id="{C00E6DCB-88E5-2917-100D-520F699AED6C}"/>
              </a:ext>
            </a:extLst>
          </p:cNvPr>
          <p:cNvSpPr txBox="1">
            <a:spLocks/>
          </p:cNvSpPr>
          <p:nvPr/>
        </p:nvSpPr>
        <p:spPr>
          <a:xfrm>
            <a:off x="4373880" y="591087"/>
            <a:ext cx="2999014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  <a:latin typeface="Montserrat SemiBold" pitchFamily="2" charset="0"/>
              </a:rPr>
              <a:t>DA</a:t>
            </a:r>
            <a:endParaRPr lang="ru-UA" sz="1400" dirty="0">
              <a:solidFill>
                <a:schemeClr val="bg2"/>
              </a:solidFill>
              <a:latin typeface="Montserrat SemiBold" pitchFamily="2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6EFD2D2-E391-45C4-711D-6F2A14AAD1DA}"/>
              </a:ext>
            </a:extLst>
          </p:cNvPr>
          <p:cNvSpPr/>
          <p:nvPr/>
        </p:nvSpPr>
        <p:spPr>
          <a:xfrm>
            <a:off x="7675924" y="438255"/>
            <a:ext cx="2175510" cy="590931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одзаголовок 1">
            <a:extLst>
              <a:ext uri="{FF2B5EF4-FFF2-40B4-BE49-F238E27FC236}">
                <a16:creationId xmlns:a16="http://schemas.microsoft.com/office/drawing/2014/main" id="{531412CF-AD9A-2D59-483A-D20460CED365}"/>
              </a:ext>
            </a:extLst>
          </p:cNvPr>
          <p:cNvSpPr txBox="1">
            <a:spLocks/>
          </p:cNvSpPr>
          <p:nvPr/>
        </p:nvSpPr>
        <p:spPr>
          <a:xfrm>
            <a:off x="7675924" y="491501"/>
            <a:ext cx="2175510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2"/>
                </a:solidFill>
                <a:latin typeface="Montserrat SemiBold" pitchFamily="2" charset="0"/>
              </a:rPr>
              <a:t>Программирование БАС</a:t>
            </a:r>
            <a:endParaRPr lang="ru-UA" sz="1400" dirty="0">
              <a:solidFill>
                <a:schemeClr val="bg2"/>
              </a:solidFill>
              <a:latin typeface="Montserrat SemiBold" pitchFamily="2" charset="0"/>
            </a:endParaRP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50A3D183-CA56-A30C-3358-DDB797F4FD72}"/>
              </a:ext>
            </a:extLst>
          </p:cNvPr>
          <p:cNvSpPr txBox="1">
            <a:spLocks/>
          </p:cNvSpPr>
          <p:nvPr/>
        </p:nvSpPr>
        <p:spPr>
          <a:xfrm>
            <a:off x="8073117" y="2801006"/>
            <a:ext cx="138112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Алексей Семёнов</a:t>
            </a: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CA8A1ACE-90B3-A769-31E1-BE3A79AF26D1}"/>
              </a:ext>
            </a:extLst>
          </p:cNvPr>
          <p:cNvSpPr txBox="1">
            <a:spLocks/>
          </p:cNvSpPr>
          <p:nvPr/>
        </p:nvSpPr>
        <p:spPr>
          <a:xfrm>
            <a:off x="10130517" y="2801006"/>
            <a:ext cx="138112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Людмила Синёва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41E0836D-6E14-5EFC-C2D4-C7C9CEF37285}"/>
              </a:ext>
            </a:extLst>
          </p:cNvPr>
          <p:cNvSpPr/>
          <p:nvPr/>
        </p:nvSpPr>
        <p:spPr>
          <a:xfrm>
            <a:off x="10119088" y="438255"/>
            <a:ext cx="1390976" cy="590931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Подзаголовок 1">
            <a:extLst>
              <a:ext uri="{FF2B5EF4-FFF2-40B4-BE49-F238E27FC236}">
                <a16:creationId xmlns:a16="http://schemas.microsoft.com/office/drawing/2014/main" id="{3EFB4585-AA55-DF61-2512-73F166C2C18F}"/>
              </a:ext>
            </a:extLst>
          </p:cNvPr>
          <p:cNvSpPr txBox="1">
            <a:spLocks/>
          </p:cNvSpPr>
          <p:nvPr/>
        </p:nvSpPr>
        <p:spPr>
          <a:xfrm>
            <a:off x="10051078" y="497774"/>
            <a:ext cx="1540002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2"/>
                </a:solidFill>
                <a:latin typeface="Montserrat SemiBold" pitchFamily="2" charset="0"/>
              </a:rPr>
              <a:t>Оператор БВС</a:t>
            </a:r>
            <a:endParaRPr lang="ru-UA" sz="1400" dirty="0">
              <a:solidFill>
                <a:schemeClr val="bg2"/>
              </a:solidFill>
              <a:latin typeface="Montserrat SemiBold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6D5D1801-971C-F376-98BC-D9003B91EF5A}"/>
              </a:ext>
            </a:extLst>
          </p:cNvPr>
          <p:cNvSpPr/>
          <p:nvPr/>
        </p:nvSpPr>
        <p:spPr>
          <a:xfrm>
            <a:off x="1263424" y="3667844"/>
            <a:ext cx="9525704" cy="590931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одзаголовок 1">
            <a:extLst>
              <a:ext uri="{FF2B5EF4-FFF2-40B4-BE49-F238E27FC236}">
                <a16:creationId xmlns:a16="http://schemas.microsoft.com/office/drawing/2014/main" id="{84CD6E0B-10B0-E7A9-2EF3-8F8D310824B1}"/>
              </a:ext>
            </a:extLst>
          </p:cNvPr>
          <p:cNvSpPr txBox="1">
            <a:spLocks/>
          </p:cNvSpPr>
          <p:nvPr/>
        </p:nvSpPr>
        <p:spPr>
          <a:xfrm>
            <a:off x="1267506" y="3820676"/>
            <a:ext cx="9512753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UA" sz="1400" dirty="0">
                <a:solidFill>
                  <a:schemeClr val="bg2"/>
                </a:solidFill>
                <a:latin typeface="Montserrat SemiBold" pitchFamily="2" charset="0"/>
              </a:rPr>
              <a:t>Сборщики БАС</a:t>
            </a:r>
          </a:p>
        </p:txBody>
      </p:sp>
      <p:sp>
        <p:nvSpPr>
          <p:cNvPr id="58" name="Подзаголовок 2">
            <a:extLst>
              <a:ext uri="{FF2B5EF4-FFF2-40B4-BE49-F238E27FC236}">
                <a16:creationId xmlns:a16="http://schemas.microsoft.com/office/drawing/2014/main" id="{4516689D-F2F9-AB5D-DFD5-6177F2A33D2F}"/>
              </a:ext>
            </a:extLst>
          </p:cNvPr>
          <p:cNvSpPr txBox="1">
            <a:spLocks/>
          </p:cNvSpPr>
          <p:nvPr/>
        </p:nvSpPr>
        <p:spPr>
          <a:xfrm>
            <a:off x="1269578" y="6005874"/>
            <a:ext cx="138112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Алексей </a:t>
            </a:r>
            <a:r>
              <a:rPr lang="ru-RU" sz="1400" b="0" dirty="0" err="1"/>
              <a:t>Сысенко</a:t>
            </a:r>
            <a:endParaRPr lang="ru-UA" sz="1400" b="0" dirty="0"/>
          </a:p>
        </p:txBody>
      </p:sp>
      <p:sp>
        <p:nvSpPr>
          <p:cNvPr id="59" name="Подзаголовок 2">
            <a:extLst>
              <a:ext uri="{FF2B5EF4-FFF2-40B4-BE49-F238E27FC236}">
                <a16:creationId xmlns:a16="http://schemas.microsoft.com/office/drawing/2014/main" id="{DE73469F-6579-4732-1F26-189FC1A3FD67}"/>
              </a:ext>
            </a:extLst>
          </p:cNvPr>
          <p:cNvSpPr txBox="1">
            <a:spLocks/>
          </p:cNvSpPr>
          <p:nvPr/>
        </p:nvSpPr>
        <p:spPr>
          <a:xfrm>
            <a:off x="2872466" y="6005874"/>
            <a:ext cx="1465057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Анжелика Романовская</a:t>
            </a:r>
            <a:endParaRPr lang="ru-UA" sz="1400" b="0" dirty="0"/>
          </a:p>
        </p:txBody>
      </p:sp>
      <p:sp>
        <p:nvSpPr>
          <p:cNvPr id="60" name="Подзаголовок 2">
            <a:extLst>
              <a:ext uri="{FF2B5EF4-FFF2-40B4-BE49-F238E27FC236}">
                <a16:creationId xmlns:a16="http://schemas.microsoft.com/office/drawing/2014/main" id="{7D33242A-4546-84D9-0CF5-421C417743D9}"/>
              </a:ext>
            </a:extLst>
          </p:cNvPr>
          <p:cNvSpPr txBox="1">
            <a:spLocks/>
          </p:cNvSpPr>
          <p:nvPr/>
        </p:nvSpPr>
        <p:spPr>
          <a:xfrm>
            <a:off x="4486113" y="6005874"/>
            <a:ext cx="1465057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Валерий Ставицкий</a:t>
            </a:r>
            <a:endParaRPr lang="ru-UA" sz="1400" b="0" dirty="0"/>
          </a:p>
        </p:txBody>
      </p:sp>
      <p:sp>
        <p:nvSpPr>
          <p:cNvPr id="61" name="Подзаголовок 2">
            <a:extLst>
              <a:ext uri="{FF2B5EF4-FFF2-40B4-BE49-F238E27FC236}">
                <a16:creationId xmlns:a16="http://schemas.microsoft.com/office/drawing/2014/main" id="{3E0C8452-6CE7-3300-534C-E54C460A9040}"/>
              </a:ext>
            </a:extLst>
          </p:cNvPr>
          <p:cNvSpPr txBox="1">
            <a:spLocks/>
          </p:cNvSpPr>
          <p:nvPr/>
        </p:nvSpPr>
        <p:spPr>
          <a:xfrm>
            <a:off x="6099760" y="6005874"/>
            <a:ext cx="1465057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Максим Моргун</a:t>
            </a:r>
            <a:endParaRPr lang="ru-UA" sz="1400" b="0" dirty="0"/>
          </a:p>
        </p:txBody>
      </p:sp>
      <p:sp>
        <p:nvSpPr>
          <p:cNvPr id="62" name="Подзаголовок 2">
            <a:extLst>
              <a:ext uri="{FF2B5EF4-FFF2-40B4-BE49-F238E27FC236}">
                <a16:creationId xmlns:a16="http://schemas.microsoft.com/office/drawing/2014/main" id="{50AE7189-FCF4-DAD9-2208-005BA7E09E47}"/>
              </a:ext>
            </a:extLst>
          </p:cNvPr>
          <p:cNvSpPr txBox="1">
            <a:spLocks/>
          </p:cNvSpPr>
          <p:nvPr/>
        </p:nvSpPr>
        <p:spPr>
          <a:xfrm>
            <a:off x="7745680" y="6005874"/>
            <a:ext cx="1465057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Анастасия Белова</a:t>
            </a:r>
            <a:endParaRPr lang="ru-UA" sz="1400" b="0" dirty="0"/>
          </a:p>
        </p:txBody>
      </p:sp>
      <p:sp>
        <p:nvSpPr>
          <p:cNvPr id="63" name="Подзаголовок 2">
            <a:extLst>
              <a:ext uri="{FF2B5EF4-FFF2-40B4-BE49-F238E27FC236}">
                <a16:creationId xmlns:a16="http://schemas.microsoft.com/office/drawing/2014/main" id="{D2EF3AAB-90D5-6343-192F-56944BB79161}"/>
              </a:ext>
            </a:extLst>
          </p:cNvPr>
          <p:cNvSpPr txBox="1">
            <a:spLocks/>
          </p:cNvSpPr>
          <p:nvPr/>
        </p:nvSpPr>
        <p:spPr>
          <a:xfrm>
            <a:off x="9359327" y="6005874"/>
            <a:ext cx="1465057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/>
              <a:t>Максим </a:t>
            </a:r>
            <a:r>
              <a:rPr lang="ru-RU" sz="1400" b="0" dirty="0" err="1"/>
              <a:t>Сауткин</a:t>
            </a:r>
            <a:endParaRPr lang="ru-UA" sz="14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5C5B9-A97B-C315-0443-054F165E494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44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C2016-4E31-DEFA-98DA-60CF65E8A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40726"/>
            <a:ext cx="6696075" cy="1421928"/>
          </a:xfrm>
        </p:spPr>
        <p:txBody>
          <a:bodyPr/>
          <a:lstStyle/>
          <a:p>
            <a:r>
              <a:rPr lang="ru-RU" dirty="0"/>
              <a:t>О чем проект</a:t>
            </a:r>
            <a:br>
              <a:rPr lang="ru-RU" dirty="0"/>
            </a:br>
            <a:r>
              <a:rPr lang="ru-RU" dirty="0"/>
              <a:t>и что вы делали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C15220-CEF7-9C95-E86C-5B5FACB7B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358282"/>
            <a:ext cx="5676900" cy="4739759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ru-RU" b="1" dirty="0">
                <a:solidFill>
                  <a:schemeClr val="accent1"/>
                </a:solidFill>
              </a:rPr>
              <a:t>Цель проекта:</a:t>
            </a:r>
          </a:p>
          <a:p>
            <a:pPr marL="540000">
              <a:lnSpc>
                <a:spcPct val="130000"/>
              </a:lnSpc>
              <a:spcBef>
                <a:spcPts val="1600"/>
              </a:spcBef>
            </a:pPr>
            <a:r>
              <a:rPr lang="ru-RU" b="1" dirty="0"/>
              <a:t>Проектирование и создание </a:t>
            </a:r>
            <a:r>
              <a:rPr lang="ru-RU" dirty="0"/>
              <a:t>народного 3-дюймового дрона «Союзник» с целью реализации обучающих функций конструирования и </a:t>
            </a:r>
            <a:r>
              <a:rPr lang="en" dirty="0"/>
              <a:t>FPV-</a:t>
            </a:r>
            <a:r>
              <a:rPr lang="ru-RU" dirty="0"/>
              <a:t>полётов.</a:t>
            </a:r>
          </a:p>
          <a:p>
            <a:pPr marL="540000">
              <a:lnSpc>
                <a:spcPct val="130000"/>
              </a:lnSpc>
              <a:spcBef>
                <a:spcPts val="1600"/>
              </a:spcBef>
            </a:pPr>
            <a:r>
              <a:rPr lang="ru-RU" b="1" dirty="0"/>
              <a:t>Разработка</a:t>
            </a:r>
            <a:r>
              <a:rPr lang="ru-RU" dirty="0"/>
              <a:t> материалов в части принципов программирования</a:t>
            </a:r>
            <a:br>
              <a:rPr lang="ru-RU" dirty="0"/>
            </a:br>
            <a:r>
              <a:rPr lang="ru-RU" dirty="0"/>
              <a:t>и настройки </a:t>
            </a:r>
            <a:r>
              <a:rPr lang="en" dirty="0"/>
              <a:t>Tello.</a:t>
            </a:r>
          </a:p>
          <a:p>
            <a:pPr>
              <a:spcBef>
                <a:spcPts val="1600"/>
              </a:spcBef>
            </a:pPr>
            <a:r>
              <a:rPr lang="en" dirty="0"/>
              <a:t/>
            </a:r>
            <a:br>
              <a:rPr lang="en" dirty="0"/>
            </a:br>
            <a:endParaRPr lang="ru-UA" dirty="0"/>
          </a:p>
        </p:txBody>
      </p:sp>
      <p:pic>
        <p:nvPicPr>
          <p:cNvPr id="5" name="Рисунок 4" descr="Изображение выглядит как звезда, темнота, творческий подход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089B30-66A0-9DB7-C535-8F31DF22C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6" y="2837911"/>
            <a:ext cx="462280" cy="613410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везда, темнота, творческий подход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3A2562-9D47-7640-594E-2FB4976D9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6" y="4941031"/>
            <a:ext cx="462280" cy="613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5EC1A-4DE9-FCD4-FABC-075DA796FE9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9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C4F56-2686-F2C8-15BE-072E82387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40726"/>
            <a:ext cx="6696075" cy="1421928"/>
          </a:xfrm>
        </p:spPr>
        <p:txBody>
          <a:bodyPr/>
          <a:lstStyle/>
          <a:p>
            <a:r>
              <a:rPr lang="ru-RU" dirty="0"/>
              <a:t>Яркие приятные моменты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7979F0-3534-860F-6AE4-45F4F5680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020" y="2399984"/>
            <a:ext cx="4678680" cy="4282454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Положительные эмоции;</a:t>
            </a:r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Новые знакомства;</a:t>
            </a:r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Полёт первого </a:t>
            </a:r>
            <a:r>
              <a:rPr lang="ru-RU" dirty="0" smtClean="0"/>
              <a:t>«Союзника</a:t>
            </a:r>
            <a:r>
              <a:rPr lang="ru-RU" dirty="0" smtClean="0"/>
              <a:t>»</a:t>
            </a:r>
            <a:r>
              <a:rPr lang="ru-RU" dirty="0" smtClean="0"/>
              <a:t>;</a:t>
            </a:r>
            <a:endParaRPr lang="ru-RU" dirty="0"/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Программируемый полёт </a:t>
            </a:r>
            <a:r>
              <a:rPr lang="ru-RU" dirty="0" smtClean="0"/>
              <a:t>«</a:t>
            </a:r>
            <a:r>
              <a:rPr lang="en" dirty="0" smtClean="0"/>
              <a:t>Tello</a:t>
            </a:r>
            <a:r>
              <a:rPr lang="ru-RU" dirty="0" smtClean="0"/>
              <a:t>»</a:t>
            </a:r>
            <a:r>
              <a:rPr lang="en" dirty="0" smtClean="0"/>
              <a:t>;</a:t>
            </a:r>
            <a:endParaRPr lang="ru-RU" dirty="0"/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Взаимопомощь</a:t>
            </a:r>
            <a:br>
              <a:rPr lang="ru-RU" dirty="0"/>
            </a:br>
            <a:r>
              <a:rPr lang="ru-RU" dirty="0"/>
              <a:t>и взаимозаменяемость</a:t>
            </a:r>
            <a:br>
              <a:rPr lang="ru-RU" dirty="0"/>
            </a:br>
            <a:r>
              <a:rPr lang="ru-RU" dirty="0"/>
              <a:t>членов команды.</a:t>
            </a:r>
          </a:p>
          <a:p>
            <a:pPr>
              <a:lnSpc>
                <a:spcPct val="130000"/>
              </a:lnSpc>
              <a:spcBef>
                <a:spcPts val="1600"/>
              </a:spcBef>
            </a:pPr>
            <a:endParaRPr lang="ru-RU" dirty="0"/>
          </a:p>
        </p:txBody>
      </p:sp>
      <p:pic>
        <p:nvPicPr>
          <p:cNvPr id="23" name="Рисунок 22" descr="Изображение выглядит как текст, программное обеспечение, снимок экрана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E31E89-B5B8-F548-95B9-B15F444D28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" b="160"/>
          <a:stretch>
            <a:fillRect/>
          </a:stretch>
        </p:blipFill>
        <p:spPr>
          <a:xfrm>
            <a:off x="5741988" y="3089275"/>
            <a:ext cx="6075362" cy="2903538"/>
          </a:xfr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DC70678-B481-E1F3-C66E-0D929020DED6}"/>
              </a:ext>
            </a:extLst>
          </p:cNvPr>
          <p:cNvCxnSpPr>
            <a:cxnSpLocks/>
          </p:cNvCxnSpPr>
          <p:nvPr/>
        </p:nvCxnSpPr>
        <p:spPr>
          <a:xfrm>
            <a:off x="688787" y="2644037"/>
            <a:ext cx="0" cy="241829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67451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DCCA5290-BA1B-99BD-FDC3-98B21BA5D5F1}"/>
              </a:ext>
            </a:extLst>
          </p:cNvPr>
          <p:cNvSpPr/>
          <p:nvPr/>
        </p:nvSpPr>
        <p:spPr>
          <a:xfrm>
            <a:off x="596497" y="2551747"/>
            <a:ext cx="184579" cy="1845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accent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B52BB44-D083-F154-A31D-54EA362E3509}"/>
              </a:ext>
            </a:extLst>
          </p:cNvPr>
          <p:cNvSpPr/>
          <p:nvPr/>
        </p:nvSpPr>
        <p:spPr>
          <a:xfrm>
            <a:off x="596497" y="3732547"/>
            <a:ext cx="184579" cy="1845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accent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1D2C3C0-C71F-8173-B24E-989D1D9ADA11}"/>
              </a:ext>
            </a:extLst>
          </p:cNvPr>
          <p:cNvSpPr/>
          <p:nvPr/>
        </p:nvSpPr>
        <p:spPr>
          <a:xfrm>
            <a:off x="596497" y="3142147"/>
            <a:ext cx="184579" cy="1845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accent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87A8FC4-0680-B1CB-8E4A-501C9311C7A8}"/>
              </a:ext>
            </a:extLst>
          </p:cNvPr>
          <p:cNvSpPr/>
          <p:nvPr/>
        </p:nvSpPr>
        <p:spPr>
          <a:xfrm>
            <a:off x="596497" y="4947888"/>
            <a:ext cx="184579" cy="1845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accent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D1C9A99-6D20-5DE8-62B3-F4D497EDAB0B}"/>
              </a:ext>
            </a:extLst>
          </p:cNvPr>
          <p:cNvSpPr/>
          <p:nvPr/>
        </p:nvSpPr>
        <p:spPr>
          <a:xfrm>
            <a:off x="596497" y="4357488"/>
            <a:ext cx="184579" cy="1845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accent1"/>
              </a:solidFill>
            </a:endParaRPr>
          </a:p>
        </p:txBody>
      </p:sp>
      <p:pic>
        <p:nvPicPr>
          <p:cNvPr id="25" name="Рисунок 24" descr="Изображение выглядит как самолет, Путешествие по воздуху, Малая авиация, пропелл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1EC9D3-F613-72BC-E537-A1480BF89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15" y="1437436"/>
            <a:ext cx="2514009" cy="133339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66694B-595F-106A-A048-CFE11D6671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7000"/>
          </a:blip>
          <a:srcRect r="14871"/>
          <a:stretch/>
        </p:blipFill>
        <p:spPr>
          <a:xfrm>
            <a:off x="11327090" y="1005636"/>
            <a:ext cx="864910" cy="8636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имвол, линия, белый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EE5DAC-0FF4-440E-D95B-45B3471ED0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0970600" y="6113758"/>
            <a:ext cx="356490" cy="51270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лый, линия, Шриф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9F6596-21C3-50FF-F240-70F962852B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9112823" y="111410"/>
            <a:ext cx="442411" cy="578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65424-ABFF-831F-6CDB-958099E75F5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4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1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85303-BD87-B8F9-6E16-8F545C096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46195"/>
            <a:ext cx="6696075" cy="757130"/>
          </a:xfrm>
        </p:spPr>
        <p:txBody>
          <a:bodyPr/>
          <a:lstStyle/>
          <a:p>
            <a:r>
              <a:rPr lang="ru-RU" dirty="0"/>
              <a:t>Вызовы и фейлы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69C2CE-9418-F1AD-90D2-F6EF1E1A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7084" y="1550668"/>
            <a:ext cx="6479411" cy="548278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ru-RU" dirty="0"/>
              <a:t>Выбор между спаять или использовать разъемы соединений;</a:t>
            </a:r>
          </a:p>
          <a:p>
            <a:pPr>
              <a:lnSpc>
                <a:spcPct val="130000"/>
              </a:lnSpc>
            </a:pPr>
            <a:r>
              <a:rPr lang="ru-RU" dirty="0"/>
              <a:t>Борьба со страхами и неуверенностью;</a:t>
            </a:r>
          </a:p>
          <a:p>
            <a:pPr>
              <a:lnSpc>
                <a:spcPct val="130000"/>
              </a:lnSpc>
            </a:pPr>
            <a:r>
              <a:rPr lang="ru-RU" dirty="0"/>
              <a:t>Недостаточно четкие инструкции</a:t>
            </a:r>
            <a:br>
              <a:rPr lang="ru-RU" dirty="0"/>
            </a:br>
            <a:r>
              <a:rPr lang="ru-RU" dirty="0"/>
              <a:t>и техническое задание;</a:t>
            </a:r>
          </a:p>
          <a:p>
            <a:pPr>
              <a:lnSpc>
                <a:spcPct val="130000"/>
              </a:lnSpc>
            </a:pPr>
            <a:r>
              <a:rPr lang="ru-RU" dirty="0"/>
              <a:t>Задержка поставок комплектующих;</a:t>
            </a:r>
          </a:p>
          <a:p>
            <a:pPr>
              <a:lnSpc>
                <a:spcPct val="130000"/>
              </a:lnSpc>
            </a:pPr>
            <a:r>
              <a:rPr lang="ru-RU" dirty="0"/>
              <a:t>Отсутствие стратегии;</a:t>
            </a:r>
          </a:p>
          <a:p>
            <a:pPr>
              <a:lnSpc>
                <a:spcPct val="130000"/>
              </a:lnSpc>
            </a:pPr>
            <a:r>
              <a:rPr lang="ru-RU" dirty="0"/>
              <a:t>Ценовая политика;</a:t>
            </a:r>
          </a:p>
          <a:p>
            <a:pPr>
              <a:lnSpc>
                <a:spcPct val="130000"/>
              </a:lnSpc>
            </a:pPr>
            <a:r>
              <a:rPr lang="ru-RU" dirty="0"/>
              <a:t>Проблемы с интеграцией компонентов;</a:t>
            </a:r>
          </a:p>
          <a:p>
            <a:pPr>
              <a:lnSpc>
                <a:spcPct val="130000"/>
              </a:lnSpc>
            </a:pPr>
            <a:r>
              <a:rPr lang="ru-RU" dirty="0" err="1"/>
              <a:t>Парсинг</a:t>
            </a:r>
            <a:r>
              <a:rPr lang="ru-RU" dirty="0"/>
              <a:t> маркетплейсов.</a:t>
            </a:r>
          </a:p>
          <a:p>
            <a:pPr>
              <a:lnSpc>
                <a:spcPct val="130000"/>
              </a:lnSpc>
            </a:pPr>
            <a:endParaRPr lang="ru-UA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F632F2D-2022-A89F-4B22-CA2E2425D221}"/>
              </a:ext>
            </a:extLst>
          </p:cNvPr>
          <p:cNvSpPr txBox="1">
            <a:spLocks/>
          </p:cNvSpPr>
          <p:nvPr/>
        </p:nvSpPr>
        <p:spPr>
          <a:xfrm>
            <a:off x="488548" y="1550668"/>
            <a:ext cx="625033" cy="455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01.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6FCFC154-77FF-4FAE-96F7-066108735204}"/>
              </a:ext>
            </a:extLst>
          </p:cNvPr>
          <p:cNvSpPr txBox="1">
            <a:spLocks/>
          </p:cNvSpPr>
          <p:nvPr/>
        </p:nvSpPr>
        <p:spPr>
          <a:xfrm>
            <a:off x="488548" y="2455641"/>
            <a:ext cx="625033" cy="455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02.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FF3E3538-7B05-3527-7C49-ED4462FEDBE8}"/>
              </a:ext>
            </a:extLst>
          </p:cNvPr>
          <p:cNvSpPr txBox="1">
            <a:spLocks/>
          </p:cNvSpPr>
          <p:nvPr/>
        </p:nvSpPr>
        <p:spPr>
          <a:xfrm>
            <a:off x="488548" y="2992969"/>
            <a:ext cx="625033" cy="455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03.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6319640-F243-61C2-CC41-465C25599B67}"/>
              </a:ext>
            </a:extLst>
          </p:cNvPr>
          <p:cNvSpPr txBox="1">
            <a:spLocks/>
          </p:cNvSpPr>
          <p:nvPr/>
        </p:nvSpPr>
        <p:spPr>
          <a:xfrm>
            <a:off x="488548" y="3907369"/>
            <a:ext cx="625033" cy="455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04.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64BFBDB5-024C-2E85-0A3E-F2017FFE3445}"/>
              </a:ext>
            </a:extLst>
          </p:cNvPr>
          <p:cNvSpPr txBox="1">
            <a:spLocks/>
          </p:cNvSpPr>
          <p:nvPr/>
        </p:nvSpPr>
        <p:spPr>
          <a:xfrm>
            <a:off x="488548" y="4425843"/>
            <a:ext cx="625033" cy="455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05.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7619CA1-FE5D-3CD1-ADD8-ABC6B3A5A2B0}"/>
              </a:ext>
            </a:extLst>
          </p:cNvPr>
          <p:cNvSpPr txBox="1">
            <a:spLocks/>
          </p:cNvSpPr>
          <p:nvPr/>
        </p:nvSpPr>
        <p:spPr>
          <a:xfrm>
            <a:off x="488548" y="4963171"/>
            <a:ext cx="625033" cy="455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06.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E8143660-42AC-1B99-FAC4-EC6DFBBD2FE8}"/>
              </a:ext>
            </a:extLst>
          </p:cNvPr>
          <p:cNvSpPr txBox="1">
            <a:spLocks/>
          </p:cNvSpPr>
          <p:nvPr/>
        </p:nvSpPr>
        <p:spPr>
          <a:xfrm>
            <a:off x="488548" y="5481645"/>
            <a:ext cx="625033" cy="455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07.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0C746-75A5-6351-B052-12632D5FE2F0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5</a:t>
            </a:r>
            <a:endParaRPr lang="ru-UA" b="1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758688BE-91DB-0DB2-3332-A1CB31F4C01B}"/>
              </a:ext>
            </a:extLst>
          </p:cNvPr>
          <p:cNvSpPr txBox="1">
            <a:spLocks/>
          </p:cNvSpPr>
          <p:nvPr/>
        </p:nvSpPr>
        <p:spPr>
          <a:xfrm>
            <a:off x="498708" y="6050605"/>
            <a:ext cx="625033" cy="4557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08.</a:t>
            </a:r>
          </a:p>
        </p:txBody>
      </p:sp>
    </p:spTree>
    <p:extLst>
      <p:ext uri="{BB962C8B-B14F-4D97-AF65-F5344CB8AC3E}">
        <p14:creationId xmlns:p14="http://schemas.microsoft.com/office/powerpoint/2010/main" val="1051192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логотип, символ, бел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462BFF0-7F6B-967B-4EDD-6600A3D413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81" y="1187164"/>
            <a:ext cx="614964" cy="8291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94763-AB51-9FB6-0294-6ABF3E827E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Чему научились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B8F8A9-4AC8-9104-2704-C6D4A6A93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099" y="1543743"/>
            <a:ext cx="7167949" cy="1267848"/>
          </a:xfrm>
        </p:spPr>
        <p:txBody>
          <a:bodyPr/>
          <a:lstStyle/>
          <a:p>
            <a:pPr marL="342900" indent="-3429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800" dirty="0"/>
              <a:t>Освоили применение библиотек для извлечения анализа и обработки данных;</a:t>
            </a:r>
            <a:endParaRPr lang="ru-UA" sz="1800" dirty="0"/>
          </a:p>
          <a:p>
            <a:pPr marL="342900" indent="-3429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ru-UA" sz="1800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4DF87400-757C-93AE-AD7D-BE0BDC5A0777}"/>
              </a:ext>
            </a:extLst>
          </p:cNvPr>
          <p:cNvSpPr txBox="1">
            <a:spLocks/>
          </p:cNvSpPr>
          <p:nvPr/>
        </p:nvSpPr>
        <p:spPr>
          <a:xfrm>
            <a:off x="419099" y="4692690"/>
            <a:ext cx="7859927" cy="17561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800" dirty="0"/>
              <a:t>Расширили знания в БАС;</a:t>
            </a:r>
          </a:p>
          <a:p>
            <a:pPr marL="342900" indent="-3429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800" dirty="0"/>
              <a:t>Научились работать в команде и находить компромиссы;</a:t>
            </a:r>
          </a:p>
          <a:p>
            <a:pPr marL="342900" indent="-3429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800" dirty="0"/>
              <a:t>Находить пути решения при возникновении трудностей</a:t>
            </a:r>
            <a:br>
              <a:rPr lang="ru-RU" sz="1800" dirty="0"/>
            </a:br>
            <a:r>
              <a:rPr lang="ru-RU" sz="1800" dirty="0"/>
              <a:t>со сборкой «Союзника».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628330-CEEB-E58E-7666-9A5132584E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2469"/>
          <a:stretch/>
        </p:blipFill>
        <p:spPr>
          <a:xfrm>
            <a:off x="861069" y="2432200"/>
            <a:ext cx="4024677" cy="2067742"/>
          </a:xfrm>
          <a:prstGeom prst="roundRect">
            <a:avLst>
              <a:gd name="adj" fmla="val 5886"/>
            </a:avLst>
          </a:prstGeom>
        </p:spPr>
      </p:pic>
      <p:pic>
        <p:nvPicPr>
          <p:cNvPr id="7" name="Рисунок 6" descr="Изображение выглядит как символ, Шрифт, Прямоугольни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1E4093-9A2D-D378-F20F-C60DFC395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9648" y="3835343"/>
            <a:ext cx="968969" cy="97826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еугольник, линия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9B8BB4-8DCC-7391-F993-BB42A74528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187523" y="3258699"/>
            <a:ext cx="404791" cy="414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239B8-0319-41DB-749B-C29ADCD51478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6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9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6C8D7-FA60-6D63-2B0F-830A919A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-218603"/>
            <a:ext cx="7691230" cy="1421928"/>
          </a:xfrm>
        </p:spPr>
        <p:txBody>
          <a:bodyPr/>
          <a:lstStyle/>
          <a:p>
            <a:r>
              <a:rPr lang="ru-RU" dirty="0"/>
              <a:t>Планы и пожелания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EC58A1-B6F6-A1F2-46B2-07AD1FF20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944" y="1677988"/>
            <a:ext cx="5994952" cy="5482783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Реализовать функционал для автоматического обновления данных;</a:t>
            </a:r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Реализовать поиск комплектующих под конкретный </a:t>
            </a:r>
            <a:r>
              <a:rPr lang="ru-RU" dirty="0" err="1"/>
              <a:t>тинивуп</a:t>
            </a:r>
            <a:r>
              <a:rPr lang="ru-RU" dirty="0"/>
              <a:t>;</a:t>
            </a:r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Перспективы развития продукта;</a:t>
            </a:r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Масштабируемость и возможная доработка сайта;</a:t>
            </a:r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ru-RU" dirty="0"/>
              <a:t>Желаем продолжить работу над проектом в составе команды </a:t>
            </a:r>
            <a:r>
              <a:rPr lang="en" dirty="0" err="1"/>
              <a:t>DroneTech</a:t>
            </a:r>
            <a:r>
              <a:rPr lang="en" dirty="0"/>
              <a:t>.</a:t>
            </a:r>
          </a:p>
          <a:p>
            <a:pPr>
              <a:lnSpc>
                <a:spcPct val="130000"/>
              </a:lnSpc>
              <a:spcBef>
                <a:spcPts val="1600"/>
              </a:spcBef>
            </a:pPr>
            <a:r>
              <a:rPr lang="en" dirty="0"/>
              <a:t/>
            </a:r>
            <a:br>
              <a:rPr lang="en" dirty="0"/>
            </a:b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99E40F-255B-E76C-6E52-48368C8C7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3887" y="2805043"/>
            <a:ext cx="406400" cy="66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E54415-D0AF-7E3A-2C95-DBA5ADBF3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3887" y="1811129"/>
            <a:ext cx="406400" cy="66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09D876-9C35-7D73-589E-9A9E4F96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3887" y="3600173"/>
            <a:ext cx="406400" cy="660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6EB8CF-9FEB-0AE3-F64C-401CD2EED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3887" y="4408555"/>
            <a:ext cx="406400" cy="660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A028CD-E954-4C31-FF27-AD61F4D30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3887" y="5402467"/>
            <a:ext cx="406400" cy="66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0DB2B-2564-3517-B235-20010A63E8C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7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3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A6E04-D93A-7B38-DCF1-4FCB7E0E6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7962" y="595453"/>
            <a:ext cx="6696075" cy="369332"/>
          </a:xfrm>
        </p:spPr>
        <p:txBody>
          <a:bodyPr/>
          <a:lstStyle/>
          <a:p>
            <a:pPr algn="ctr"/>
            <a:r>
              <a:rPr lang="ru-RU" sz="2000" dirty="0" err="1"/>
              <a:t>народныйдрон.рф</a:t>
            </a:r>
            <a:endParaRPr lang="ru-UA" sz="2000" dirty="0"/>
          </a:p>
        </p:txBody>
      </p:sp>
      <p:pic>
        <p:nvPicPr>
          <p:cNvPr id="5" name="Рисунок 4" descr="Изображение выглядит как линия, белый, символ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48A45A-2C7C-2298-AC7E-53609AB060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</a:blip>
          <a:srcRect r="14871"/>
          <a:stretch/>
        </p:blipFill>
        <p:spPr>
          <a:xfrm>
            <a:off x="11327090" y="1005636"/>
            <a:ext cx="864910" cy="8636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белый, линия, Шрифт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4A8977-6046-ED4E-9F2C-CA218C56E7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112823" y="111410"/>
            <a:ext cx="442411" cy="578856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готип, символ, бел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4DC506-BD1D-00C6-6950-8B8A3FA179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7" y="618961"/>
            <a:ext cx="614964" cy="829103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компьютер, мультимедиа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74DA9-314B-7283-05F5-5861F2BB1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33" y="1448064"/>
            <a:ext cx="9533331" cy="54099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3FD905-1186-C23F-0A87-268308D76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717" y="1678494"/>
            <a:ext cx="7362639" cy="4759275"/>
          </a:xfrm>
          <a:prstGeom prst="roundRect">
            <a:avLst>
              <a:gd name="adj" fmla="val 2160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C997E-6EC9-34C1-C9F9-85FF56D513E6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8</a:t>
            </a:r>
            <a:endParaRPr lang="ru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3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document_52132049156057623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0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Греческая">
      <a:dk1>
        <a:srgbClr val="2D253F"/>
      </a:dk1>
      <a:lt1>
        <a:srgbClr val="EFEFEF"/>
      </a:lt1>
      <a:dk2>
        <a:srgbClr val="2D253F"/>
      </a:dk2>
      <a:lt2>
        <a:srgbClr val="EFEFEF"/>
      </a:lt2>
      <a:accent1>
        <a:srgbClr val="FFE396"/>
      </a:accent1>
      <a:accent2>
        <a:srgbClr val="363452"/>
      </a:accent2>
      <a:accent3>
        <a:srgbClr val="A5A5A5"/>
      </a:accent3>
      <a:accent4>
        <a:srgbClr val="432C5A"/>
      </a:accent4>
      <a:accent5>
        <a:srgbClr val="FFDB75"/>
      </a:accent5>
      <a:accent6>
        <a:srgbClr val="7F7F7F"/>
      </a:accent6>
      <a:hlink>
        <a:srgbClr val="C490AA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203</Words>
  <Application>Microsoft Office PowerPoint</Application>
  <PresentationFormat>Широкоэкранный</PresentationFormat>
  <Paragraphs>68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Wingdings</vt:lpstr>
      <vt:lpstr>Montserrat</vt:lpstr>
      <vt:lpstr>Montserrat SemiBold</vt:lpstr>
      <vt:lpstr>Тема Office</vt:lpstr>
      <vt:lpstr>DroneTech</vt:lpstr>
      <vt:lpstr>Презентация PowerPoint</vt:lpstr>
      <vt:lpstr>О чем проект и что вы делали</vt:lpstr>
      <vt:lpstr>Яркие приятные моменты</vt:lpstr>
      <vt:lpstr>Вызовы и фейлы</vt:lpstr>
      <vt:lpstr>Чему научились</vt:lpstr>
      <vt:lpstr>Планы и пожелания</vt:lpstr>
      <vt:lpstr>народныйдрон.рф</vt:lpstr>
      <vt:lpstr>Презентация PowerPoint</vt:lpstr>
      <vt:lpstr>Спасибо за внимание!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DroneTech</dc:title>
  <dc:creator>user</dc:creator>
  <cp:lastModifiedBy>Nastya</cp:lastModifiedBy>
  <cp:revision>15</cp:revision>
  <dcterms:created xsi:type="dcterms:W3CDTF">2025-04-03T12:23:41Z</dcterms:created>
  <dcterms:modified xsi:type="dcterms:W3CDTF">2025-04-24T21:05:13Z</dcterms:modified>
</cp:coreProperties>
</file>