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1"/>
  </p:notesMasterIdLst>
  <p:sldIdLst>
    <p:sldId id="257" r:id="rId2"/>
    <p:sldId id="276" r:id="rId3"/>
    <p:sldId id="266" r:id="rId4"/>
    <p:sldId id="278" r:id="rId5"/>
    <p:sldId id="271" r:id="rId6"/>
    <p:sldId id="261" r:id="rId7"/>
    <p:sldId id="264" r:id="rId8"/>
    <p:sldId id="281" r:id="rId9"/>
    <p:sldId id="279" r:id="rId10"/>
    <p:sldId id="282" r:id="rId11"/>
    <p:sldId id="306" r:id="rId12"/>
    <p:sldId id="305" r:id="rId13"/>
    <p:sldId id="309" r:id="rId14"/>
    <p:sldId id="277" r:id="rId15"/>
    <p:sldId id="284" r:id="rId16"/>
    <p:sldId id="285" r:id="rId17"/>
    <p:sldId id="263" r:id="rId18"/>
    <p:sldId id="286" r:id="rId19"/>
    <p:sldId id="287" r:id="rId20"/>
    <p:sldId id="308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275" r:id="rId36"/>
    <p:sldId id="302" r:id="rId37"/>
    <p:sldId id="303" r:id="rId38"/>
    <p:sldId id="304" r:id="rId39"/>
    <p:sldId id="310" r:id="rId40"/>
  </p:sldIdLst>
  <p:sldSz cx="12192000" cy="6858000"/>
  <p:notesSz cx="6858000" cy="9144000"/>
  <p:embeddedFontLst>
    <p:embeddedFont>
      <p:font typeface="Aptos" panose="020B0004020202020204" pitchFamily="34" charset="0"/>
      <p:regular r:id="rId42"/>
      <p:bold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Montserrat" panose="00000500000000000000" pitchFamily="2" charset="-52"/>
      <p:regular r:id="rId48"/>
      <p:bold r:id="rId49"/>
      <p:italic r:id="rId50"/>
      <p:boldItalic r:id="rId51"/>
    </p:embeddedFont>
    <p:embeddedFont>
      <p:font typeface="Montserrat Black" panose="00000A00000000000000" pitchFamily="2" charset="-52"/>
      <p:bold r:id="rId52"/>
      <p:boldItalic r:id="rId53"/>
    </p:embeddedFont>
    <p:embeddedFont>
      <p:font typeface="Montserrat ExtraBold" panose="00000900000000000000" pitchFamily="2" charset="-52"/>
      <p:bold r:id="rId54"/>
      <p:boldItalic r:id="rId55"/>
    </p:embeddedFont>
    <p:embeddedFont>
      <p:font typeface="Montserrat SemiBold" panose="00000700000000000000" pitchFamily="2" charset="-52"/>
      <p:bold r:id="rId56"/>
      <p:boldItalic r:id="rId5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232" userDrawn="1">
          <p15:clr>
            <a:srgbClr val="A4A3A4"/>
          </p15:clr>
        </p15:guide>
        <p15:guide id="3" orient="horz" pos="27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4B80"/>
    <a:srgbClr val="FFE396"/>
    <a:srgbClr val="221C31"/>
    <a:srgbClr val="F5F5F5"/>
    <a:srgbClr val="2DC75C"/>
    <a:srgbClr val="FFF8E3"/>
    <a:srgbClr val="FFFFFF"/>
    <a:srgbClr val="FDFDFD"/>
    <a:srgbClr val="C6DCFF"/>
    <a:srgbClr val="ABA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3311F4-DDC2-1F39-CA42-626F2684BDF0}" v="82" dt="2025-04-25T04:59:26.781"/>
  </p1510:revLst>
</p1510:revInfo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75" y="153"/>
      </p:cViewPr>
      <p:guideLst>
        <p:guide pos="1232"/>
        <p:guide orient="horz" pos="27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447EF-02FF-45CA-B887-F7EACE4D1749}" type="datetimeFigureOut">
              <a:rPr lang="ru-UA" smtClean="0"/>
              <a:t>04/29/2025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92AAEA-9CEE-4C5A-85D9-3F0F1107966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46321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2AAEA-9CEE-4C5A-85D9-3F0F11079660}" type="slidenum">
              <a:rPr lang="ru-UA" smtClean="0"/>
              <a:t>5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2232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13427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25" userDrawn="1">
          <p15:clr>
            <a:srgbClr val="FBAE40"/>
          </p15:clr>
        </p15:guide>
        <p15:guide id="4" pos="7355" userDrawn="1">
          <p15:clr>
            <a:srgbClr val="FBAE40"/>
          </p15:clr>
        </p15:guide>
        <p15:guide id="5" orient="horz" pos="278" userDrawn="1">
          <p15:clr>
            <a:srgbClr val="FBAE40"/>
          </p15:clr>
        </p15:guide>
        <p15:guide id="6" orient="horz" pos="404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pic>
        <p:nvPicPr>
          <p:cNvPr id="4" name="Рисунок 3" descr="Изображение выглядит как Дизайн костюма, одежда, Человеческое лицо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E53D65-B1A1-7FEC-0EE2-2713B1A4BD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9000"/>
                    </a14:imgEffect>
                    <a14:imgEffect>
                      <a14:colorTemperature colorTemp="8016"/>
                    </a14:imgEffect>
                    <a14:imgEffect>
                      <a14:saturation sat="94000"/>
                    </a14:imgEffect>
                    <a14:imgEffect>
                      <a14:brightnessContrast bright="13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t="2669" r="-4974" b="11348"/>
          <a:stretch/>
        </p:blipFill>
        <p:spPr>
          <a:xfrm>
            <a:off x="5756937" y="0"/>
            <a:ext cx="5919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76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24066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52705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60266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7BCD9A-A6FC-F89F-D4A4-0E56909A66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04"/>
          <a:stretch/>
        </p:blipFill>
        <p:spPr>
          <a:xfrm>
            <a:off x="5629956" y="513651"/>
            <a:ext cx="6696075" cy="634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15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53071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65820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7BCD9A-A6FC-F89F-D4A4-0E56909A66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4182" b="26067"/>
          <a:stretch/>
        </p:blipFill>
        <p:spPr>
          <a:xfrm>
            <a:off x="7115175" y="0"/>
            <a:ext cx="5076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20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92161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89046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00851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26256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0517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01331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CF64C45D-2F6A-EF04-D729-FAF96FE305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53351" y="0"/>
            <a:ext cx="4438650" cy="68580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421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E1F006EB-D464-0999-2F00-0174D09A81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77175" y="441325"/>
            <a:ext cx="3798888" cy="5975350"/>
          </a:xfrm>
          <a:prstGeom prst="roundRect">
            <a:avLst>
              <a:gd name="adj" fmla="val 5886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43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E1F006EB-D464-0999-2F00-0174D09A81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77175" y="441325"/>
            <a:ext cx="3798888" cy="5975350"/>
          </a:xfrm>
          <a:prstGeom prst="roundRect">
            <a:avLst>
              <a:gd name="adj" fmla="val 588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8DDD9906-0152-7B64-1582-EF60D49C94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5938" y="4333875"/>
            <a:ext cx="3389312" cy="2082800"/>
          </a:xfrm>
          <a:prstGeom prst="roundRect">
            <a:avLst>
              <a:gd name="adj" fmla="val 7978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Рисунок 4">
            <a:extLst>
              <a:ext uri="{FF2B5EF4-FFF2-40B4-BE49-F238E27FC236}">
                <a16:creationId xmlns:a16="http://schemas.microsoft.com/office/drawing/2014/main" id="{114159AA-95A0-E91B-776E-1C7043F1FF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96556" y="4333875"/>
            <a:ext cx="3389312" cy="2082800"/>
          </a:xfrm>
          <a:prstGeom prst="roundRect">
            <a:avLst>
              <a:gd name="adj" fmla="val 7978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500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E1F006EB-D464-0999-2F00-0174D09A81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77175" y="441326"/>
            <a:ext cx="3798888" cy="2797174"/>
          </a:xfrm>
          <a:prstGeom prst="roundRect">
            <a:avLst>
              <a:gd name="adj" fmla="val 588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CDC95177-5DF0-DAF2-DFA0-A65CB0B935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77175" y="3619501"/>
            <a:ext cx="3798888" cy="2797174"/>
          </a:xfrm>
          <a:prstGeom prst="roundRect">
            <a:avLst>
              <a:gd name="adj" fmla="val 5886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115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50270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38128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7BCD9A-A6FC-F89F-D4A4-0E56909A66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11"/>
          <a:stretch/>
        </p:blipFill>
        <p:spPr>
          <a:xfrm>
            <a:off x="4506534" y="171101"/>
            <a:ext cx="6696075" cy="668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65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A87BA8-D9BE-1AFD-4CFE-050EEE0A0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FCE078-63BB-D2B8-D246-501C19466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0DD476-7531-634D-4268-5842288A86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96037-815C-4FFE-8827-8CBAD8337395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9FFE71-4546-64FC-9439-D981CB754C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1746EE-690A-2499-36EF-106238663E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6E1F-4861-47F9-9C00-DC6C19BFC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86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7" r:id="rId3"/>
    <p:sldLayoutId id="2147483668" r:id="rId4"/>
    <p:sldLayoutId id="2147483669" r:id="rId5"/>
    <p:sldLayoutId id="214748367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  <p:sldLayoutId id="2147483665" r:id="rId20"/>
    <p:sldLayoutId id="2147483666" r:id="rId21"/>
    <p:sldLayoutId id="2147483664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Montserrat SemiBold" panose="00000700000000000000" pitchFamily="2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g"/><Relationship Id="rId18" Type="http://schemas.openxmlformats.org/officeDocument/2006/relationships/image" Target="../media/image68.jpg"/><Relationship Id="rId3" Type="http://schemas.openxmlformats.org/officeDocument/2006/relationships/image" Target="../media/image53.jpg"/><Relationship Id="rId7" Type="http://schemas.openxmlformats.org/officeDocument/2006/relationships/image" Target="../media/image57.jpeg"/><Relationship Id="rId12" Type="http://schemas.openxmlformats.org/officeDocument/2006/relationships/image" Target="../media/image62.jpg"/><Relationship Id="rId17" Type="http://schemas.openxmlformats.org/officeDocument/2006/relationships/image" Target="../media/image67.jpg"/><Relationship Id="rId2" Type="http://schemas.openxmlformats.org/officeDocument/2006/relationships/image" Target="../media/image52.jpg"/><Relationship Id="rId16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11" Type="http://schemas.openxmlformats.org/officeDocument/2006/relationships/image" Target="../media/image61.jpg"/><Relationship Id="rId5" Type="http://schemas.openxmlformats.org/officeDocument/2006/relationships/image" Target="../media/image55.jpg"/><Relationship Id="rId15" Type="http://schemas.openxmlformats.org/officeDocument/2006/relationships/image" Target="../media/image65.jpg"/><Relationship Id="rId10" Type="http://schemas.openxmlformats.org/officeDocument/2006/relationships/image" Target="../media/image60.png"/><Relationship Id="rId4" Type="http://schemas.openxmlformats.org/officeDocument/2006/relationships/image" Target="../media/image54.jpg"/><Relationship Id="rId9" Type="http://schemas.openxmlformats.org/officeDocument/2006/relationships/image" Target="../media/image59.jpg"/><Relationship Id="rId14" Type="http://schemas.openxmlformats.org/officeDocument/2006/relationships/image" Target="../media/image6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BC1D05-2051-605A-1A15-0BAB44E17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158" y="3322205"/>
            <a:ext cx="5907201" cy="156966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ru-UA" sz="3200" dirty="0">
                <a:latin typeface="Montserrat SemiBold" panose="00000700000000000000" pitchFamily="2" charset="-52"/>
              </a:rPr>
              <a:t>Сервис оценки гибких навыков ИТ-специалиста</a:t>
            </a:r>
            <a:br>
              <a:rPr lang="ru-RU" sz="3200" dirty="0">
                <a:latin typeface="Montserrat SemiBold" panose="00000700000000000000" pitchFamily="2" charset="-52"/>
              </a:rPr>
            </a:br>
            <a:r>
              <a:rPr lang="ru-UA" sz="3200" dirty="0">
                <a:latin typeface="Montserrat SemiBold" panose="00000700000000000000" pitchFamily="2" charset="-52"/>
              </a:rPr>
              <a:t>на основе 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134B57-5325-85E2-E1B9-6B36628C0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130" y="433307"/>
            <a:ext cx="1504950" cy="5715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115C97B-9596-7ADF-E254-E2B2F700A31C}"/>
              </a:ext>
            </a:extLst>
          </p:cNvPr>
          <p:cNvSpPr txBox="1">
            <a:spLocks/>
          </p:cNvSpPr>
          <p:nvPr/>
        </p:nvSpPr>
        <p:spPr>
          <a:xfrm>
            <a:off x="394486" y="2152309"/>
            <a:ext cx="5581870" cy="917495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Montserrat SemiBold" panose="00000700000000000000" pitchFamily="2" charset="-52"/>
                <a:ea typeface="+mj-ea"/>
                <a:cs typeface="+mj-cs"/>
              </a:defRPr>
            </a:lvl1pPr>
          </a:lstStyle>
          <a:p>
            <a:pPr>
              <a:lnSpc>
                <a:spcPts val="6800"/>
              </a:lnSpc>
            </a:pPr>
            <a:r>
              <a:rPr lang="en-US" sz="5400" dirty="0" err="1">
                <a:solidFill>
                  <a:srgbClr val="FFE396"/>
                </a:solidFill>
              </a:rPr>
              <a:t>SkillTech</a:t>
            </a:r>
            <a:endParaRPr lang="ru-RU" sz="5400" dirty="0">
              <a:solidFill>
                <a:srgbClr val="FFE3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380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24">
            <a:extLst>
              <a:ext uri="{FF2B5EF4-FFF2-40B4-BE49-F238E27FC236}">
                <a16:creationId xmlns:a16="http://schemas.microsoft.com/office/drawing/2014/main" id="{0D1446A9-0636-463D-9DB5-9DE3C9A82036}"/>
              </a:ext>
            </a:extLst>
          </p:cNvPr>
          <p:cNvSpPr/>
          <p:nvPr/>
        </p:nvSpPr>
        <p:spPr>
          <a:xfrm>
            <a:off x="4746000" y="2977385"/>
            <a:ext cx="2700000" cy="900000"/>
          </a:xfrm>
          <a:prstGeom prst="roundRect">
            <a:avLst>
              <a:gd name="adj" fmla="val 50000"/>
            </a:avLst>
          </a:prstGeom>
          <a:solidFill>
            <a:srgbClr val="FFE396"/>
          </a:solidFill>
          <a:ln w="190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Black" pitchFamily="2" charset="0"/>
              </a:rPr>
              <a:t> 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Black" pitchFamily="2" charset="0"/>
              </a:rPr>
              <a:t>Компетенции</a:t>
            </a:r>
            <a:b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Black" pitchFamily="2" charset="0"/>
              </a:rPr>
            </a:b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Black" pitchFamily="2" charset="0"/>
              </a:rPr>
              <a:t>ИТ-специалиста</a:t>
            </a:r>
            <a:endParaRPr lang="ru-RU" sz="1600" dirty="0">
              <a:solidFill>
                <a:schemeClr val="tx2">
                  <a:lumMod val="90000"/>
                  <a:lumOff val="10000"/>
                </a:schemeClr>
              </a:solidFill>
              <a:latin typeface="Montserrat" pitchFamily="2" charset="0"/>
            </a:endParaRPr>
          </a:p>
        </p:txBody>
      </p:sp>
      <p:sp>
        <p:nvSpPr>
          <p:cNvPr id="19" name="Прямоугольник: скругленные углы 24">
            <a:extLst>
              <a:ext uri="{FF2B5EF4-FFF2-40B4-BE49-F238E27FC236}">
                <a16:creationId xmlns:a16="http://schemas.microsoft.com/office/drawing/2014/main" id="{1775EFB4-AD1E-4FB9-A6F9-71978946E9BC}"/>
              </a:ext>
            </a:extLst>
          </p:cNvPr>
          <p:cNvSpPr/>
          <p:nvPr/>
        </p:nvSpPr>
        <p:spPr>
          <a:xfrm>
            <a:off x="1418867" y="4066804"/>
            <a:ext cx="2700000" cy="1095035"/>
          </a:xfrm>
          <a:prstGeom prst="roundRect">
            <a:avLst>
              <a:gd name="adj" fmla="val 19298"/>
            </a:avLst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FFE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600" b="1" dirty="0">
                <a:solidFill>
                  <a:srgbClr val="FFE396"/>
                </a:solidFill>
                <a:latin typeface="Montserrat" pitchFamily="2" charset="0"/>
              </a:rPr>
              <a:t>КРЕАТИВНОСТИ</a:t>
            </a:r>
            <a:br>
              <a:rPr lang="ru-RU" sz="1600" b="1" dirty="0">
                <a:solidFill>
                  <a:srgbClr val="FFE396"/>
                </a:solidFill>
                <a:latin typeface="Montserrat" pitchFamily="2" charset="0"/>
              </a:rPr>
            </a:br>
            <a:r>
              <a:rPr lang="ru-RU" sz="1600" b="1" dirty="0">
                <a:solidFill>
                  <a:srgbClr val="FFE396"/>
                </a:solidFill>
                <a:latin typeface="Montserrat" pitchFamily="2" charset="0"/>
              </a:rPr>
              <a:t>И РАЗВИТИЯ</a:t>
            </a:r>
          </a:p>
        </p:txBody>
      </p:sp>
      <p:sp>
        <p:nvSpPr>
          <p:cNvPr id="21" name="Прямоугольник: скругленные углы 24">
            <a:extLst>
              <a:ext uri="{FF2B5EF4-FFF2-40B4-BE49-F238E27FC236}">
                <a16:creationId xmlns:a16="http://schemas.microsoft.com/office/drawing/2014/main" id="{B0DFD417-CF5D-4E02-9E94-FDFF3F8E2195}"/>
              </a:ext>
            </a:extLst>
          </p:cNvPr>
          <p:cNvSpPr/>
          <p:nvPr/>
        </p:nvSpPr>
        <p:spPr>
          <a:xfrm>
            <a:off x="4744979" y="4066804"/>
            <a:ext cx="2700000" cy="1095035"/>
          </a:xfrm>
          <a:prstGeom prst="roundRect">
            <a:avLst>
              <a:gd name="adj" fmla="val 20351"/>
            </a:avLst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FFE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600" b="1" dirty="0">
                <a:solidFill>
                  <a:srgbClr val="FFE396"/>
                </a:solidFill>
                <a:latin typeface="Montserrat" pitchFamily="2" charset="0"/>
              </a:rPr>
              <a:t>ТЕХНИЧЕСКАЯ</a:t>
            </a:r>
          </a:p>
        </p:txBody>
      </p:sp>
      <p:sp>
        <p:nvSpPr>
          <p:cNvPr id="22" name="Прямоугольник: скругленные углы 24">
            <a:extLst>
              <a:ext uri="{FF2B5EF4-FFF2-40B4-BE49-F238E27FC236}">
                <a16:creationId xmlns:a16="http://schemas.microsoft.com/office/drawing/2014/main" id="{AED4B4D5-180E-4ABA-B251-83B60318843E}"/>
              </a:ext>
            </a:extLst>
          </p:cNvPr>
          <p:cNvSpPr/>
          <p:nvPr/>
        </p:nvSpPr>
        <p:spPr>
          <a:xfrm>
            <a:off x="8073133" y="4066804"/>
            <a:ext cx="2700000" cy="1095035"/>
          </a:xfrm>
          <a:prstGeom prst="roundRect">
            <a:avLst>
              <a:gd name="adj" fmla="val 20351"/>
            </a:avLst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FFE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600" b="1" dirty="0">
                <a:solidFill>
                  <a:srgbClr val="FFE396"/>
                </a:solidFill>
                <a:latin typeface="Montserrat" pitchFamily="2" charset="0"/>
              </a:rPr>
              <a:t>ОРГАНИЗАЦИОННО-</a:t>
            </a:r>
          </a:p>
          <a:p>
            <a:pPr algn="ctr"/>
            <a:r>
              <a:rPr lang="ru-RU" sz="1600" b="1" dirty="0">
                <a:solidFill>
                  <a:srgbClr val="FFE396"/>
                </a:solidFill>
                <a:latin typeface="Montserrat" pitchFamily="2" charset="0"/>
              </a:rPr>
              <a:t>УПРАВЛЕНЧЕСКАЯ</a:t>
            </a:r>
          </a:p>
        </p:txBody>
      </p:sp>
      <p:sp>
        <p:nvSpPr>
          <p:cNvPr id="18" name="Прямоугольник: скругленные углы 24">
            <a:extLst>
              <a:ext uri="{FF2B5EF4-FFF2-40B4-BE49-F238E27FC236}">
                <a16:creationId xmlns:a16="http://schemas.microsoft.com/office/drawing/2014/main" id="{69D9C933-CF4C-4ED6-B243-DAB058795824}"/>
              </a:ext>
            </a:extLst>
          </p:cNvPr>
          <p:cNvSpPr/>
          <p:nvPr/>
        </p:nvSpPr>
        <p:spPr>
          <a:xfrm>
            <a:off x="2915113" y="1696161"/>
            <a:ext cx="2700000" cy="1091805"/>
          </a:xfrm>
          <a:prstGeom prst="roundRect">
            <a:avLst>
              <a:gd name="adj" fmla="val 23512"/>
            </a:avLst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FFE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600" b="1" dirty="0">
                <a:solidFill>
                  <a:srgbClr val="FFE396"/>
                </a:solidFill>
                <a:latin typeface="Montserrat" pitchFamily="2" charset="0"/>
              </a:rPr>
              <a:t>АНАЛИТИЧЕСКАЯ</a:t>
            </a:r>
          </a:p>
        </p:txBody>
      </p:sp>
      <p:sp>
        <p:nvSpPr>
          <p:cNvPr id="20" name="Прямоугольник: скругленные углы 24">
            <a:extLst>
              <a:ext uri="{FF2B5EF4-FFF2-40B4-BE49-F238E27FC236}">
                <a16:creationId xmlns:a16="http://schemas.microsoft.com/office/drawing/2014/main" id="{A50E2E21-1456-4712-9175-E4C7941A82FF}"/>
              </a:ext>
            </a:extLst>
          </p:cNvPr>
          <p:cNvSpPr/>
          <p:nvPr/>
        </p:nvSpPr>
        <p:spPr>
          <a:xfrm>
            <a:off x="6574844" y="1696161"/>
            <a:ext cx="2700000" cy="1091805"/>
          </a:xfrm>
          <a:prstGeom prst="roundRect">
            <a:avLst>
              <a:gd name="adj" fmla="val 25620"/>
            </a:avLst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FFE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600" b="1" dirty="0">
                <a:solidFill>
                  <a:srgbClr val="FFE396"/>
                </a:solidFill>
                <a:latin typeface="Montserrat" pitchFamily="2" charset="0"/>
              </a:rPr>
              <a:t>КОММУНИКАТИВНАЯ</a:t>
            </a:r>
          </a:p>
        </p:txBody>
      </p:sp>
      <p:cxnSp>
        <p:nvCxnSpPr>
          <p:cNvPr id="5" name="Прямая со стрелкой 16">
            <a:extLst>
              <a:ext uri="{FF2B5EF4-FFF2-40B4-BE49-F238E27FC236}">
                <a16:creationId xmlns:a16="http://schemas.microsoft.com/office/drawing/2014/main" id="{61E1C986-38EF-4863-A1A9-2EB5D209E6FA}"/>
              </a:ext>
            </a:extLst>
          </p:cNvPr>
          <p:cNvCxnSpPr>
            <a:cxnSpLocks/>
          </p:cNvCxnSpPr>
          <p:nvPr/>
        </p:nvCxnSpPr>
        <p:spPr>
          <a:xfrm flipV="1">
            <a:off x="4265113" y="2792771"/>
            <a:ext cx="0" cy="590569"/>
          </a:xfrm>
          <a:prstGeom prst="straightConnector1">
            <a:avLst/>
          </a:prstGeom>
          <a:ln w="19050">
            <a:solidFill>
              <a:srgbClr val="FFE39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16">
            <a:extLst>
              <a:ext uri="{FF2B5EF4-FFF2-40B4-BE49-F238E27FC236}">
                <a16:creationId xmlns:a16="http://schemas.microsoft.com/office/drawing/2014/main" id="{8527280E-1038-44A3-AF9D-E0BB0F61E443}"/>
              </a:ext>
            </a:extLst>
          </p:cNvPr>
          <p:cNvCxnSpPr>
            <a:cxnSpLocks/>
          </p:cNvCxnSpPr>
          <p:nvPr/>
        </p:nvCxnSpPr>
        <p:spPr>
          <a:xfrm>
            <a:off x="2768868" y="3488676"/>
            <a:ext cx="0" cy="575282"/>
          </a:xfrm>
          <a:prstGeom prst="straightConnector1">
            <a:avLst/>
          </a:prstGeom>
          <a:ln w="19050">
            <a:solidFill>
              <a:srgbClr val="FFE39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16">
            <a:extLst>
              <a:ext uri="{FF2B5EF4-FFF2-40B4-BE49-F238E27FC236}">
                <a16:creationId xmlns:a16="http://schemas.microsoft.com/office/drawing/2014/main" id="{D01F10ED-D529-4F8B-8F79-3E5AEF54F482}"/>
              </a:ext>
            </a:extLst>
          </p:cNvPr>
          <p:cNvCxnSpPr>
            <a:cxnSpLocks/>
          </p:cNvCxnSpPr>
          <p:nvPr/>
        </p:nvCxnSpPr>
        <p:spPr>
          <a:xfrm>
            <a:off x="6094979" y="3761772"/>
            <a:ext cx="0" cy="302186"/>
          </a:xfrm>
          <a:prstGeom prst="straightConnector1">
            <a:avLst/>
          </a:prstGeom>
          <a:ln w="19050">
            <a:solidFill>
              <a:srgbClr val="FFE39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16">
            <a:extLst>
              <a:ext uri="{FF2B5EF4-FFF2-40B4-BE49-F238E27FC236}">
                <a16:creationId xmlns:a16="http://schemas.microsoft.com/office/drawing/2014/main" id="{1F5F3338-ED7E-4BB1-B929-1AFAC276E505}"/>
              </a:ext>
            </a:extLst>
          </p:cNvPr>
          <p:cNvCxnSpPr>
            <a:cxnSpLocks/>
          </p:cNvCxnSpPr>
          <p:nvPr/>
        </p:nvCxnSpPr>
        <p:spPr>
          <a:xfrm>
            <a:off x="9468158" y="3460051"/>
            <a:ext cx="0" cy="603907"/>
          </a:xfrm>
          <a:prstGeom prst="straightConnector1">
            <a:avLst/>
          </a:prstGeom>
          <a:ln w="19050">
            <a:solidFill>
              <a:srgbClr val="FFE39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16">
            <a:extLst>
              <a:ext uri="{FF2B5EF4-FFF2-40B4-BE49-F238E27FC236}">
                <a16:creationId xmlns:a16="http://schemas.microsoft.com/office/drawing/2014/main" id="{B99A9E70-DD95-4BE9-812B-E130CBE891BF}"/>
              </a:ext>
            </a:extLst>
          </p:cNvPr>
          <p:cNvCxnSpPr>
            <a:cxnSpLocks/>
          </p:cNvCxnSpPr>
          <p:nvPr/>
        </p:nvCxnSpPr>
        <p:spPr>
          <a:xfrm flipV="1">
            <a:off x="7959931" y="2792771"/>
            <a:ext cx="0" cy="590569"/>
          </a:xfrm>
          <a:prstGeom prst="straightConnector1">
            <a:avLst/>
          </a:prstGeom>
          <a:ln w="19050">
            <a:solidFill>
              <a:srgbClr val="FFE39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16">
            <a:extLst>
              <a:ext uri="{FF2B5EF4-FFF2-40B4-BE49-F238E27FC236}">
                <a16:creationId xmlns:a16="http://schemas.microsoft.com/office/drawing/2014/main" id="{1EC87233-F302-493C-B97F-B3118A1F9E33}"/>
              </a:ext>
            </a:extLst>
          </p:cNvPr>
          <p:cNvCxnSpPr>
            <a:cxnSpLocks/>
          </p:cNvCxnSpPr>
          <p:nvPr/>
        </p:nvCxnSpPr>
        <p:spPr>
          <a:xfrm flipH="1">
            <a:off x="2762250" y="3460688"/>
            <a:ext cx="2036267" cy="19539"/>
          </a:xfrm>
          <a:prstGeom prst="straightConnector1">
            <a:avLst/>
          </a:prstGeom>
          <a:ln w="19050">
            <a:solidFill>
              <a:srgbClr val="FFE39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16">
            <a:extLst>
              <a:ext uri="{FF2B5EF4-FFF2-40B4-BE49-F238E27FC236}">
                <a16:creationId xmlns:a16="http://schemas.microsoft.com/office/drawing/2014/main" id="{BCCFC014-E0CC-4028-82DF-B506A5173B7E}"/>
              </a:ext>
            </a:extLst>
          </p:cNvPr>
          <p:cNvCxnSpPr>
            <a:cxnSpLocks/>
          </p:cNvCxnSpPr>
          <p:nvPr/>
        </p:nvCxnSpPr>
        <p:spPr>
          <a:xfrm flipH="1">
            <a:off x="4257675" y="3383340"/>
            <a:ext cx="540842" cy="0"/>
          </a:xfrm>
          <a:prstGeom prst="straightConnector1">
            <a:avLst/>
          </a:prstGeom>
          <a:ln w="19050">
            <a:solidFill>
              <a:srgbClr val="FFE39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16">
            <a:extLst>
              <a:ext uri="{FF2B5EF4-FFF2-40B4-BE49-F238E27FC236}">
                <a16:creationId xmlns:a16="http://schemas.microsoft.com/office/drawing/2014/main" id="{43F629E2-3B95-48C6-BA2C-C07AA14705F3}"/>
              </a:ext>
            </a:extLst>
          </p:cNvPr>
          <p:cNvCxnSpPr>
            <a:cxnSpLocks/>
          </p:cNvCxnSpPr>
          <p:nvPr/>
        </p:nvCxnSpPr>
        <p:spPr>
          <a:xfrm flipH="1">
            <a:off x="7426527" y="3460573"/>
            <a:ext cx="2041631" cy="19591"/>
          </a:xfrm>
          <a:prstGeom prst="straightConnector1">
            <a:avLst/>
          </a:prstGeom>
          <a:ln w="19050">
            <a:solidFill>
              <a:srgbClr val="FFE39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16">
            <a:extLst>
              <a:ext uri="{FF2B5EF4-FFF2-40B4-BE49-F238E27FC236}">
                <a16:creationId xmlns:a16="http://schemas.microsoft.com/office/drawing/2014/main" id="{C470E0DB-C97D-4E39-B1EB-F4678060CD5F}"/>
              </a:ext>
            </a:extLst>
          </p:cNvPr>
          <p:cNvCxnSpPr>
            <a:cxnSpLocks/>
          </p:cNvCxnSpPr>
          <p:nvPr/>
        </p:nvCxnSpPr>
        <p:spPr>
          <a:xfrm flipH="1">
            <a:off x="7426527" y="3383340"/>
            <a:ext cx="533404" cy="5118"/>
          </a:xfrm>
          <a:prstGeom prst="straightConnector1">
            <a:avLst/>
          </a:prstGeom>
          <a:ln w="19050">
            <a:solidFill>
              <a:srgbClr val="FFE39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39220B2-4D7A-B942-753F-0CC5DC72C6FB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10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96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430B81C-0A2D-4148-83E0-72862BB45C92}"/>
              </a:ext>
            </a:extLst>
          </p:cNvPr>
          <p:cNvGrpSpPr/>
          <p:nvPr/>
        </p:nvGrpSpPr>
        <p:grpSpPr>
          <a:xfrm>
            <a:off x="1923188" y="1166778"/>
            <a:ext cx="5780349" cy="5111257"/>
            <a:chOff x="1923189" y="1166779"/>
            <a:chExt cx="5217734" cy="4613766"/>
          </a:xfrm>
        </p:grpSpPr>
        <p:sp>
          <p:nvSpPr>
            <p:cNvPr id="18" name="Прямоугольник: скругленные углы 24">
              <a:extLst>
                <a:ext uri="{FF2B5EF4-FFF2-40B4-BE49-F238E27FC236}">
                  <a16:creationId xmlns:a16="http://schemas.microsoft.com/office/drawing/2014/main" id="{69D9C933-CF4C-4ED6-B243-DAB058795824}"/>
                </a:ext>
              </a:extLst>
            </p:cNvPr>
            <p:cNvSpPr/>
            <p:nvPr/>
          </p:nvSpPr>
          <p:spPr>
            <a:xfrm>
              <a:off x="2602598" y="3756197"/>
              <a:ext cx="2700000" cy="899997"/>
            </a:xfrm>
            <a:prstGeom prst="roundRect">
              <a:avLst>
                <a:gd name="adj" fmla="val 23512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rgbClr val="FFE3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ru-RU" sz="1600" b="1" dirty="0">
                  <a:solidFill>
                    <a:srgbClr val="FFE396"/>
                  </a:solidFill>
                  <a:latin typeface="Montserrat" pitchFamily="2" charset="0"/>
                </a:rPr>
                <a:t>АНАЛИТИЧЕСКАЯ</a:t>
              </a:r>
            </a:p>
          </p:txBody>
        </p:sp>
        <p:sp>
          <p:nvSpPr>
            <p:cNvPr id="14" name="Прямоугольник: скругленные углы 24">
              <a:extLst>
                <a:ext uri="{FF2B5EF4-FFF2-40B4-BE49-F238E27FC236}">
                  <a16:creationId xmlns:a16="http://schemas.microsoft.com/office/drawing/2014/main" id="{F849DF1F-9375-4570-A82A-608434830231}"/>
                </a:ext>
              </a:extLst>
            </p:cNvPr>
            <p:cNvSpPr/>
            <p:nvPr/>
          </p:nvSpPr>
          <p:spPr>
            <a:xfrm>
              <a:off x="4007083" y="2784794"/>
              <a:ext cx="1779512" cy="682196"/>
            </a:xfrm>
            <a:prstGeom prst="roundRect">
              <a:avLst>
                <a:gd name="adj" fmla="val 23512"/>
              </a:avLst>
            </a:prstGeom>
            <a:solidFill>
              <a:schemeClr val="tx1">
                <a:lumMod val="75000"/>
                <a:lumOff val="25000"/>
                <a:alpha val="40000"/>
              </a:schemeClr>
            </a:solidFill>
            <a:ln w="12700">
              <a:solidFill>
                <a:srgbClr val="FFE3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ru-RU" sz="1400" dirty="0">
                  <a:solidFill>
                    <a:srgbClr val="FFE396"/>
                  </a:solidFill>
                  <a:latin typeface="Montserrat" pitchFamily="2" charset="0"/>
                </a:rPr>
                <a:t>Стратегическое мышление</a:t>
              </a:r>
            </a:p>
          </p:txBody>
        </p:sp>
        <p:sp>
          <p:nvSpPr>
            <p:cNvPr id="15" name="Прямоугольник: скругленные углы 24">
              <a:extLst>
                <a:ext uri="{FF2B5EF4-FFF2-40B4-BE49-F238E27FC236}">
                  <a16:creationId xmlns:a16="http://schemas.microsoft.com/office/drawing/2014/main" id="{9344648E-B217-411C-9DB5-501BDAA41CAD}"/>
                </a:ext>
              </a:extLst>
            </p:cNvPr>
            <p:cNvSpPr/>
            <p:nvPr/>
          </p:nvSpPr>
          <p:spPr>
            <a:xfrm>
              <a:off x="3062842" y="1166779"/>
              <a:ext cx="1779512" cy="682196"/>
            </a:xfrm>
            <a:prstGeom prst="roundRect">
              <a:avLst>
                <a:gd name="adj" fmla="val 23512"/>
              </a:avLst>
            </a:prstGeom>
            <a:solidFill>
              <a:schemeClr val="tx1">
                <a:lumMod val="75000"/>
                <a:lumOff val="25000"/>
                <a:alpha val="40000"/>
              </a:schemeClr>
            </a:solidFill>
            <a:ln w="12700">
              <a:solidFill>
                <a:srgbClr val="FFE3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ru-RU" sz="1400" dirty="0">
                  <a:solidFill>
                    <a:srgbClr val="FFE396"/>
                  </a:solidFill>
                  <a:latin typeface="Montserrat" pitchFamily="2" charset="0"/>
                </a:rPr>
                <a:t>Критическое мышление</a:t>
              </a:r>
            </a:p>
          </p:txBody>
        </p:sp>
        <p:sp>
          <p:nvSpPr>
            <p:cNvPr id="13" name="Прямоугольник: скругленные углы 24">
              <a:extLst>
                <a:ext uri="{FF2B5EF4-FFF2-40B4-BE49-F238E27FC236}">
                  <a16:creationId xmlns:a16="http://schemas.microsoft.com/office/drawing/2014/main" id="{5A00363A-92D5-488C-BA52-84802AF4B992}"/>
                </a:ext>
              </a:extLst>
            </p:cNvPr>
            <p:cNvSpPr/>
            <p:nvPr/>
          </p:nvSpPr>
          <p:spPr>
            <a:xfrm>
              <a:off x="2106898" y="2080167"/>
              <a:ext cx="1779512" cy="682196"/>
            </a:xfrm>
            <a:prstGeom prst="roundRect">
              <a:avLst>
                <a:gd name="adj" fmla="val 23512"/>
              </a:avLst>
            </a:prstGeom>
            <a:solidFill>
              <a:schemeClr val="tx1">
                <a:lumMod val="75000"/>
                <a:lumOff val="25000"/>
                <a:alpha val="40000"/>
              </a:schemeClr>
            </a:solidFill>
            <a:ln w="12700">
              <a:solidFill>
                <a:srgbClr val="FFE3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ru-RU" sz="1400" dirty="0">
                  <a:solidFill>
                    <a:srgbClr val="FFE396"/>
                  </a:solidFill>
                  <a:latin typeface="Montserrat" pitchFamily="2" charset="0"/>
                </a:rPr>
                <a:t>Системное мышление</a:t>
              </a:r>
            </a:p>
          </p:txBody>
        </p:sp>
        <p:cxnSp>
          <p:nvCxnSpPr>
            <p:cNvPr id="101" name="Прямая со стрелкой 16">
              <a:extLst>
                <a:ext uri="{FF2B5EF4-FFF2-40B4-BE49-F238E27FC236}">
                  <a16:creationId xmlns:a16="http://schemas.microsoft.com/office/drawing/2014/main" id="{C40CAE39-EE26-45E9-8F9E-2429C5E9D3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84616" y="4199415"/>
              <a:ext cx="617983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 стрелкой 16">
              <a:extLst>
                <a:ext uri="{FF2B5EF4-FFF2-40B4-BE49-F238E27FC236}">
                  <a16:creationId xmlns:a16="http://schemas.microsoft.com/office/drawing/2014/main" id="{838870A5-78A9-4D3E-BE92-1F33B96213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7105" y="4135122"/>
              <a:ext cx="555493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я со стрелкой 16">
              <a:extLst>
                <a:ext uri="{FF2B5EF4-FFF2-40B4-BE49-F238E27FC236}">
                  <a16:creationId xmlns:a16="http://schemas.microsoft.com/office/drawing/2014/main" id="{56F5CB88-3837-4762-877A-0F5522455D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23189" y="1503866"/>
              <a:ext cx="1139653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 стрелкой 16">
              <a:extLst>
                <a:ext uri="{FF2B5EF4-FFF2-40B4-BE49-F238E27FC236}">
                  <a16:creationId xmlns:a16="http://schemas.microsoft.com/office/drawing/2014/main" id="{434580E8-0C10-4FE9-9A0E-AB8661E71A8A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 flipV="1">
              <a:off x="1984616" y="2421264"/>
              <a:ext cx="122282" cy="1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 стрелкой 16">
              <a:extLst>
                <a:ext uri="{FF2B5EF4-FFF2-40B4-BE49-F238E27FC236}">
                  <a16:creationId xmlns:a16="http://schemas.microsoft.com/office/drawing/2014/main" id="{9FE8DA4E-DAEF-45D3-B36F-9721A5E7DA8C}"/>
                </a:ext>
              </a:extLst>
            </p:cNvPr>
            <p:cNvCxnSpPr>
              <a:cxnSpLocks/>
              <a:endCxn id="14" idx="1"/>
            </p:cNvCxnSpPr>
            <p:nvPr/>
          </p:nvCxnSpPr>
          <p:spPr>
            <a:xfrm>
              <a:off x="2040710" y="3116031"/>
              <a:ext cx="1966373" cy="9861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Прямая со стрелкой 16">
              <a:extLst>
                <a:ext uri="{FF2B5EF4-FFF2-40B4-BE49-F238E27FC236}">
                  <a16:creationId xmlns:a16="http://schemas.microsoft.com/office/drawing/2014/main" id="{0CFD21FF-8635-40A6-87B4-B956F16A37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47105" y="3125892"/>
              <a:ext cx="0" cy="100923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 стрелкой 16">
              <a:extLst>
                <a:ext uri="{FF2B5EF4-FFF2-40B4-BE49-F238E27FC236}">
                  <a16:creationId xmlns:a16="http://schemas.microsoft.com/office/drawing/2014/main" id="{D1B81B1E-1949-4064-AA39-AE812855E3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6222" y="2421265"/>
              <a:ext cx="0" cy="177815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 стрелкой 16">
              <a:extLst>
                <a:ext uri="{FF2B5EF4-FFF2-40B4-BE49-F238E27FC236}">
                  <a16:creationId xmlns:a16="http://schemas.microsoft.com/office/drawing/2014/main" id="{FE6AB423-8EE4-4431-949F-4E44FDD186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4795" y="1504304"/>
              <a:ext cx="0" cy="2759404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 стрелкой 16">
              <a:extLst>
                <a:ext uri="{FF2B5EF4-FFF2-40B4-BE49-F238E27FC236}">
                  <a16:creationId xmlns:a16="http://schemas.microsoft.com/office/drawing/2014/main" id="{B6CB1C6C-029D-41E5-8F0F-5A7005DA70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23190" y="4263708"/>
              <a:ext cx="679408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Прямоугольник: скругленные углы 24">
              <a:extLst>
                <a:ext uri="{FF2B5EF4-FFF2-40B4-BE49-F238E27FC236}">
                  <a16:creationId xmlns:a16="http://schemas.microsoft.com/office/drawing/2014/main" id="{87FCC129-C20C-47C4-B4F1-3ED5CEF981C1}"/>
                </a:ext>
              </a:extLst>
            </p:cNvPr>
            <p:cNvSpPr/>
            <p:nvPr/>
          </p:nvSpPr>
          <p:spPr>
            <a:xfrm>
              <a:off x="4440923" y="4880545"/>
              <a:ext cx="2700000" cy="900000"/>
            </a:xfrm>
            <a:prstGeom prst="roundRect">
              <a:avLst>
                <a:gd name="adj" fmla="val 50000"/>
              </a:avLst>
            </a:prstGeom>
            <a:solidFill>
              <a:srgbClr val="FFE396"/>
            </a:solidFill>
            <a:ln w="1905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ru-RU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Montserrat Black" pitchFamily="2" charset="0"/>
                </a:rPr>
                <a:t> Компетенции</a:t>
              </a:r>
              <a:br>
                <a:rPr lang="ru-RU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Montserrat Black" pitchFamily="2" charset="0"/>
                </a:rPr>
              </a:br>
              <a:r>
                <a:rPr lang="ru-RU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Montserrat Black" pitchFamily="2" charset="0"/>
                </a:rPr>
                <a:t>ИТ-специалиста</a:t>
              </a:r>
              <a:endPara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Montserrat" pitchFamily="2" charset="0"/>
              </a:endParaRPr>
            </a:p>
          </p:txBody>
        </p:sp>
        <p:cxnSp>
          <p:nvCxnSpPr>
            <p:cNvPr id="52" name="Прямая со стрелкой 16">
              <a:extLst>
                <a:ext uri="{FF2B5EF4-FFF2-40B4-BE49-F238E27FC236}">
                  <a16:creationId xmlns:a16="http://schemas.microsoft.com/office/drawing/2014/main" id="{71083C72-FA20-4815-981E-FAFB7CB46C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0036" y="4695931"/>
              <a:ext cx="0" cy="590569"/>
            </a:xfrm>
            <a:prstGeom prst="straightConnector1">
              <a:avLst/>
            </a:prstGeom>
            <a:ln w="19050">
              <a:solidFill>
                <a:srgbClr val="FFE39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 стрелкой 16">
              <a:extLst>
                <a:ext uri="{FF2B5EF4-FFF2-40B4-BE49-F238E27FC236}">
                  <a16:creationId xmlns:a16="http://schemas.microsoft.com/office/drawing/2014/main" id="{A38E9D5D-9CC9-4D17-A5C6-DD7B5C62C8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52598" y="5286500"/>
              <a:ext cx="540842" cy="0"/>
            </a:xfrm>
            <a:prstGeom prst="straightConnector1">
              <a:avLst/>
            </a:prstGeom>
            <a:ln w="1905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AE1DD60-1AA5-4490-BC52-331417573D21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11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638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430B81C-0A2D-4148-83E0-72862BB45C92}"/>
              </a:ext>
            </a:extLst>
          </p:cNvPr>
          <p:cNvGrpSpPr/>
          <p:nvPr/>
        </p:nvGrpSpPr>
        <p:grpSpPr>
          <a:xfrm>
            <a:off x="1923188" y="1166778"/>
            <a:ext cx="5780349" cy="5111257"/>
            <a:chOff x="1923189" y="1166779"/>
            <a:chExt cx="5217734" cy="4613766"/>
          </a:xfrm>
        </p:grpSpPr>
        <p:sp>
          <p:nvSpPr>
            <p:cNvPr id="18" name="Прямоугольник: скругленные углы 24">
              <a:extLst>
                <a:ext uri="{FF2B5EF4-FFF2-40B4-BE49-F238E27FC236}">
                  <a16:creationId xmlns:a16="http://schemas.microsoft.com/office/drawing/2014/main" id="{69D9C933-CF4C-4ED6-B243-DAB058795824}"/>
                </a:ext>
              </a:extLst>
            </p:cNvPr>
            <p:cNvSpPr/>
            <p:nvPr/>
          </p:nvSpPr>
          <p:spPr>
            <a:xfrm>
              <a:off x="2602598" y="3756197"/>
              <a:ext cx="2700000" cy="899997"/>
            </a:xfrm>
            <a:prstGeom prst="roundRect">
              <a:avLst>
                <a:gd name="adj" fmla="val 23512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rgbClr val="FFE3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ru-RU" sz="1600" b="1" dirty="0">
                  <a:solidFill>
                    <a:srgbClr val="FFE396"/>
                  </a:solidFill>
                  <a:latin typeface="Montserrat" pitchFamily="2" charset="0"/>
                </a:rPr>
                <a:t>АНАЛИТИЧЕСКАЯ</a:t>
              </a:r>
            </a:p>
          </p:txBody>
        </p:sp>
        <p:sp>
          <p:nvSpPr>
            <p:cNvPr id="14" name="Прямоугольник: скругленные углы 24">
              <a:extLst>
                <a:ext uri="{FF2B5EF4-FFF2-40B4-BE49-F238E27FC236}">
                  <a16:creationId xmlns:a16="http://schemas.microsoft.com/office/drawing/2014/main" id="{F849DF1F-9375-4570-A82A-608434830231}"/>
                </a:ext>
              </a:extLst>
            </p:cNvPr>
            <p:cNvSpPr/>
            <p:nvPr/>
          </p:nvSpPr>
          <p:spPr>
            <a:xfrm>
              <a:off x="4007083" y="2784794"/>
              <a:ext cx="1779512" cy="682196"/>
            </a:xfrm>
            <a:prstGeom prst="roundRect">
              <a:avLst>
                <a:gd name="adj" fmla="val 23512"/>
              </a:avLst>
            </a:prstGeom>
            <a:solidFill>
              <a:schemeClr val="tx1">
                <a:lumMod val="75000"/>
                <a:lumOff val="25000"/>
                <a:alpha val="40000"/>
              </a:schemeClr>
            </a:solidFill>
            <a:ln w="12700">
              <a:solidFill>
                <a:srgbClr val="FFE3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ru-RU" sz="1400" dirty="0">
                  <a:solidFill>
                    <a:srgbClr val="FFE396"/>
                  </a:solidFill>
                  <a:latin typeface="Montserrat" pitchFamily="2" charset="0"/>
                </a:rPr>
                <a:t>Стратегическое мышление</a:t>
              </a:r>
            </a:p>
          </p:txBody>
        </p:sp>
        <p:sp>
          <p:nvSpPr>
            <p:cNvPr id="15" name="Прямоугольник: скругленные углы 24">
              <a:extLst>
                <a:ext uri="{FF2B5EF4-FFF2-40B4-BE49-F238E27FC236}">
                  <a16:creationId xmlns:a16="http://schemas.microsoft.com/office/drawing/2014/main" id="{9344648E-B217-411C-9DB5-501BDAA41CAD}"/>
                </a:ext>
              </a:extLst>
            </p:cNvPr>
            <p:cNvSpPr/>
            <p:nvPr/>
          </p:nvSpPr>
          <p:spPr>
            <a:xfrm>
              <a:off x="3062842" y="1166779"/>
              <a:ext cx="1779512" cy="682196"/>
            </a:xfrm>
            <a:prstGeom prst="roundRect">
              <a:avLst>
                <a:gd name="adj" fmla="val 23512"/>
              </a:avLst>
            </a:prstGeom>
            <a:solidFill>
              <a:schemeClr val="tx1">
                <a:lumMod val="75000"/>
                <a:lumOff val="25000"/>
                <a:alpha val="40000"/>
              </a:schemeClr>
            </a:solidFill>
            <a:ln w="12700">
              <a:solidFill>
                <a:srgbClr val="FFE3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ru-RU" sz="1400" dirty="0">
                  <a:solidFill>
                    <a:srgbClr val="FFE396"/>
                  </a:solidFill>
                  <a:latin typeface="Montserrat" pitchFamily="2" charset="0"/>
                </a:rPr>
                <a:t>Критическое мышление</a:t>
              </a:r>
            </a:p>
          </p:txBody>
        </p:sp>
        <p:sp>
          <p:nvSpPr>
            <p:cNvPr id="13" name="Прямоугольник: скругленные углы 24">
              <a:extLst>
                <a:ext uri="{FF2B5EF4-FFF2-40B4-BE49-F238E27FC236}">
                  <a16:creationId xmlns:a16="http://schemas.microsoft.com/office/drawing/2014/main" id="{5A00363A-92D5-488C-BA52-84802AF4B992}"/>
                </a:ext>
              </a:extLst>
            </p:cNvPr>
            <p:cNvSpPr/>
            <p:nvPr/>
          </p:nvSpPr>
          <p:spPr>
            <a:xfrm>
              <a:off x="2106898" y="2080167"/>
              <a:ext cx="1779512" cy="682196"/>
            </a:xfrm>
            <a:prstGeom prst="roundRect">
              <a:avLst>
                <a:gd name="adj" fmla="val 23512"/>
              </a:avLst>
            </a:prstGeom>
            <a:solidFill>
              <a:schemeClr val="tx1">
                <a:lumMod val="75000"/>
                <a:lumOff val="25000"/>
                <a:alpha val="40000"/>
              </a:schemeClr>
            </a:solidFill>
            <a:ln w="12700">
              <a:solidFill>
                <a:srgbClr val="FFE3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ru-RU" sz="1400" dirty="0">
                  <a:solidFill>
                    <a:srgbClr val="FFE396"/>
                  </a:solidFill>
                  <a:latin typeface="Montserrat" pitchFamily="2" charset="0"/>
                </a:rPr>
                <a:t>Системное мышление</a:t>
              </a:r>
            </a:p>
          </p:txBody>
        </p:sp>
        <p:cxnSp>
          <p:nvCxnSpPr>
            <p:cNvPr id="101" name="Прямая со стрелкой 16">
              <a:extLst>
                <a:ext uri="{FF2B5EF4-FFF2-40B4-BE49-F238E27FC236}">
                  <a16:creationId xmlns:a16="http://schemas.microsoft.com/office/drawing/2014/main" id="{C40CAE39-EE26-45E9-8F9E-2429C5E9D3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84616" y="4199415"/>
              <a:ext cx="617983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 стрелкой 16">
              <a:extLst>
                <a:ext uri="{FF2B5EF4-FFF2-40B4-BE49-F238E27FC236}">
                  <a16:creationId xmlns:a16="http://schemas.microsoft.com/office/drawing/2014/main" id="{838870A5-78A9-4D3E-BE92-1F33B96213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7105" y="4135122"/>
              <a:ext cx="555493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я со стрелкой 16">
              <a:extLst>
                <a:ext uri="{FF2B5EF4-FFF2-40B4-BE49-F238E27FC236}">
                  <a16:creationId xmlns:a16="http://schemas.microsoft.com/office/drawing/2014/main" id="{56F5CB88-3837-4762-877A-0F5522455D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23189" y="1503866"/>
              <a:ext cx="1139653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 стрелкой 16">
              <a:extLst>
                <a:ext uri="{FF2B5EF4-FFF2-40B4-BE49-F238E27FC236}">
                  <a16:creationId xmlns:a16="http://schemas.microsoft.com/office/drawing/2014/main" id="{434580E8-0C10-4FE9-9A0E-AB8661E71A8A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 flipV="1">
              <a:off x="1984616" y="2421264"/>
              <a:ext cx="122282" cy="1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 стрелкой 16">
              <a:extLst>
                <a:ext uri="{FF2B5EF4-FFF2-40B4-BE49-F238E27FC236}">
                  <a16:creationId xmlns:a16="http://schemas.microsoft.com/office/drawing/2014/main" id="{9FE8DA4E-DAEF-45D3-B36F-9721A5E7DA8C}"/>
                </a:ext>
              </a:extLst>
            </p:cNvPr>
            <p:cNvCxnSpPr>
              <a:cxnSpLocks/>
              <a:endCxn id="14" idx="1"/>
            </p:cNvCxnSpPr>
            <p:nvPr/>
          </p:nvCxnSpPr>
          <p:spPr>
            <a:xfrm>
              <a:off x="2040710" y="3116031"/>
              <a:ext cx="1966373" cy="9861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Прямая со стрелкой 16">
              <a:extLst>
                <a:ext uri="{FF2B5EF4-FFF2-40B4-BE49-F238E27FC236}">
                  <a16:creationId xmlns:a16="http://schemas.microsoft.com/office/drawing/2014/main" id="{0CFD21FF-8635-40A6-87B4-B956F16A37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47105" y="3125892"/>
              <a:ext cx="0" cy="100923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 стрелкой 16">
              <a:extLst>
                <a:ext uri="{FF2B5EF4-FFF2-40B4-BE49-F238E27FC236}">
                  <a16:creationId xmlns:a16="http://schemas.microsoft.com/office/drawing/2014/main" id="{D1B81B1E-1949-4064-AA39-AE812855E3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6222" y="2421265"/>
              <a:ext cx="0" cy="177815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 стрелкой 16">
              <a:extLst>
                <a:ext uri="{FF2B5EF4-FFF2-40B4-BE49-F238E27FC236}">
                  <a16:creationId xmlns:a16="http://schemas.microsoft.com/office/drawing/2014/main" id="{FE6AB423-8EE4-4431-949F-4E44FDD186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4795" y="1504304"/>
              <a:ext cx="0" cy="2759404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 стрелкой 16">
              <a:extLst>
                <a:ext uri="{FF2B5EF4-FFF2-40B4-BE49-F238E27FC236}">
                  <a16:creationId xmlns:a16="http://schemas.microsoft.com/office/drawing/2014/main" id="{B6CB1C6C-029D-41E5-8F0F-5A7005DA70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23190" y="4263708"/>
              <a:ext cx="679408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Прямоугольник: скругленные углы 24">
              <a:extLst>
                <a:ext uri="{FF2B5EF4-FFF2-40B4-BE49-F238E27FC236}">
                  <a16:creationId xmlns:a16="http://schemas.microsoft.com/office/drawing/2014/main" id="{87FCC129-C20C-47C4-B4F1-3ED5CEF981C1}"/>
                </a:ext>
              </a:extLst>
            </p:cNvPr>
            <p:cNvSpPr/>
            <p:nvPr/>
          </p:nvSpPr>
          <p:spPr>
            <a:xfrm>
              <a:off x="4440923" y="4880545"/>
              <a:ext cx="2700000" cy="900000"/>
            </a:xfrm>
            <a:prstGeom prst="roundRect">
              <a:avLst>
                <a:gd name="adj" fmla="val 50000"/>
              </a:avLst>
            </a:prstGeom>
            <a:solidFill>
              <a:srgbClr val="FFE396"/>
            </a:solidFill>
            <a:ln w="1905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ru-RU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Montserrat Black" pitchFamily="2" charset="0"/>
                </a:rPr>
                <a:t> Компетенции</a:t>
              </a:r>
              <a:br>
                <a:rPr lang="ru-RU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Montserrat Black" pitchFamily="2" charset="0"/>
                </a:rPr>
              </a:br>
              <a:r>
                <a:rPr lang="ru-RU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Montserrat Black" pitchFamily="2" charset="0"/>
                </a:rPr>
                <a:t>ИТ-специалиста</a:t>
              </a:r>
              <a:endPara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Montserrat" pitchFamily="2" charset="0"/>
              </a:endParaRPr>
            </a:p>
          </p:txBody>
        </p:sp>
        <p:cxnSp>
          <p:nvCxnSpPr>
            <p:cNvPr id="52" name="Прямая со стрелкой 16">
              <a:extLst>
                <a:ext uri="{FF2B5EF4-FFF2-40B4-BE49-F238E27FC236}">
                  <a16:creationId xmlns:a16="http://schemas.microsoft.com/office/drawing/2014/main" id="{71083C72-FA20-4815-981E-FAFB7CB46C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0036" y="4695931"/>
              <a:ext cx="0" cy="590569"/>
            </a:xfrm>
            <a:prstGeom prst="straightConnector1">
              <a:avLst/>
            </a:prstGeom>
            <a:ln w="19050">
              <a:solidFill>
                <a:srgbClr val="FFE39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 стрелкой 16">
              <a:extLst>
                <a:ext uri="{FF2B5EF4-FFF2-40B4-BE49-F238E27FC236}">
                  <a16:creationId xmlns:a16="http://schemas.microsoft.com/office/drawing/2014/main" id="{A38E9D5D-9CC9-4D17-A5C6-DD7B5C62C8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52598" y="5286500"/>
              <a:ext cx="540842" cy="0"/>
            </a:xfrm>
            <a:prstGeom prst="straightConnector1">
              <a:avLst/>
            </a:prstGeom>
            <a:ln w="1905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F086788B-1392-42C6-9D5A-55426C43A6C4}"/>
              </a:ext>
            </a:extLst>
          </p:cNvPr>
          <p:cNvGrpSpPr/>
          <p:nvPr/>
        </p:nvGrpSpPr>
        <p:grpSpPr>
          <a:xfrm rot="5400000">
            <a:off x="5753802" y="424807"/>
            <a:ext cx="518723" cy="1712090"/>
            <a:chOff x="8798485" y="1342829"/>
            <a:chExt cx="518723" cy="1712090"/>
          </a:xfrm>
        </p:grpSpPr>
        <p:cxnSp>
          <p:nvCxnSpPr>
            <p:cNvPr id="61" name="Прямая со стрелкой 16">
              <a:extLst>
                <a:ext uri="{FF2B5EF4-FFF2-40B4-BE49-F238E27FC236}">
                  <a16:creationId xmlns:a16="http://schemas.microsoft.com/office/drawing/2014/main" id="{57280C87-2816-4F35-A3CB-E200FFB8745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553869" y="2291580"/>
              <a:ext cx="1526678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120">
              <a:extLst>
                <a:ext uri="{FF2B5EF4-FFF2-40B4-BE49-F238E27FC236}">
                  <a16:creationId xmlns:a16="http://schemas.microsoft.com/office/drawing/2014/main" id="{39CB8DFD-1534-40BF-BF97-542FF6678CF1}"/>
                </a:ext>
              </a:extLst>
            </p:cNvPr>
            <p:cNvSpPr/>
            <p:nvPr/>
          </p:nvSpPr>
          <p:spPr>
            <a:xfrm>
              <a:off x="8798485" y="1342829"/>
              <a:ext cx="360000" cy="360000"/>
            </a:xfrm>
            <a:prstGeom prst="ellipse">
              <a:avLst/>
            </a:prstGeom>
            <a:solidFill>
              <a:srgbClr val="FFE396">
                <a:alpha val="40000"/>
              </a:srgbClr>
            </a:solidFill>
            <a:ln>
              <a:solidFill>
                <a:srgbClr val="FFE3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8192"/>
            </a:p>
          </p:txBody>
        </p:sp>
        <p:sp>
          <p:nvSpPr>
            <p:cNvPr id="65" name="Oval 121">
              <a:extLst>
                <a:ext uri="{FF2B5EF4-FFF2-40B4-BE49-F238E27FC236}">
                  <a16:creationId xmlns:a16="http://schemas.microsoft.com/office/drawing/2014/main" id="{458C7F36-16C9-4F82-AC4A-2B631D81E9D3}"/>
                </a:ext>
              </a:extLst>
            </p:cNvPr>
            <p:cNvSpPr/>
            <p:nvPr/>
          </p:nvSpPr>
          <p:spPr>
            <a:xfrm>
              <a:off x="8798485" y="1816534"/>
              <a:ext cx="360000" cy="360000"/>
            </a:xfrm>
            <a:prstGeom prst="ellipse">
              <a:avLst/>
            </a:prstGeom>
            <a:solidFill>
              <a:srgbClr val="FFE396">
                <a:alpha val="40000"/>
              </a:srgbClr>
            </a:solidFill>
            <a:ln>
              <a:solidFill>
                <a:srgbClr val="FFE3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8192"/>
            </a:p>
          </p:txBody>
        </p:sp>
        <p:sp>
          <p:nvSpPr>
            <p:cNvPr id="66" name="Oval 122">
              <a:extLst>
                <a:ext uri="{FF2B5EF4-FFF2-40B4-BE49-F238E27FC236}">
                  <a16:creationId xmlns:a16="http://schemas.microsoft.com/office/drawing/2014/main" id="{FE31CD92-7968-4D40-A5E4-B9F9D2D0C610}"/>
                </a:ext>
              </a:extLst>
            </p:cNvPr>
            <p:cNvSpPr/>
            <p:nvPr/>
          </p:nvSpPr>
          <p:spPr>
            <a:xfrm>
              <a:off x="8798485" y="2292184"/>
              <a:ext cx="360000" cy="360000"/>
            </a:xfrm>
            <a:prstGeom prst="ellipse">
              <a:avLst/>
            </a:prstGeom>
            <a:solidFill>
              <a:srgbClr val="FFE396">
                <a:alpha val="40000"/>
              </a:srgbClr>
            </a:solidFill>
            <a:ln>
              <a:solidFill>
                <a:srgbClr val="FFE3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8192"/>
            </a:p>
          </p:txBody>
        </p:sp>
        <p:cxnSp>
          <p:nvCxnSpPr>
            <p:cNvPr id="70" name="Прямая со стрелкой 16">
              <a:extLst>
                <a:ext uri="{FF2B5EF4-FFF2-40B4-BE49-F238E27FC236}">
                  <a16:creationId xmlns:a16="http://schemas.microsoft.com/office/drawing/2014/main" id="{380005CC-AC01-4CDE-ADE0-54A62766D7FE}"/>
                </a:ext>
              </a:extLst>
            </p:cNvPr>
            <p:cNvCxnSpPr>
              <a:cxnSpLocks/>
            </p:cNvCxnSpPr>
            <p:nvPr/>
          </p:nvCxnSpPr>
          <p:spPr>
            <a:xfrm>
              <a:off x="9168754" y="1528242"/>
              <a:ext cx="142103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 стрелкой 16">
              <a:extLst>
                <a:ext uri="{FF2B5EF4-FFF2-40B4-BE49-F238E27FC236}">
                  <a16:creationId xmlns:a16="http://schemas.microsoft.com/office/drawing/2014/main" id="{40904792-AAA4-4C5B-8753-DD6B4D307383}"/>
                </a:ext>
              </a:extLst>
            </p:cNvPr>
            <p:cNvCxnSpPr>
              <a:cxnSpLocks/>
            </p:cNvCxnSpPr>
            <p:nvPr/>
          </p:nvCxnSpPr>
          <p:spPr>
            <a:xfrm>
              <a:off x="9168754" y="2005556"/>
              <a:ext cx="142103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 стрелкой 16">
              <a:extLst>
                <a:ext uri="{FF2B5EF4-FFF2-40B4-BE49-F238E27FC236}">
                  <a16:creationId xmlns:a16="http://schemas.microsoft.com/office/drawing/2014/main" id="{A6E5961C-9150-436D-8D3C-AE6A2542C02A}"/>
                </a:ext>
              </a:extLst>
            </p:cNvPr>
            <p:cNvCxnSpPr>
              <a:cxnSpLocks/>
            </p:cNvCxnSpPr>
            <p:nvPr/>
          </p:nvCxnSpPr>
          <p:spPr>
            <a:xfrm>
              <a:off x="9168754" y="2482869"/>
              <a:ext cx="142103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D57CC2E4-D841-49E3-A939-D27FD2318C14}"/>
              </a:ext>
            </a:extLst>
          </p:cNvPr>
          <p:cNvGrpSpPr/>
          <p:nvPr/>
        </p:nvGrpSpPr>
        <p:grpSpPr>
          <a:xfrm rot="5400000">
            <a:off x="4931634" y="1189163"/>
            <a:ext cx="518722" cy="2185794"/>
            <a:chOff x="8798485" y="869124"/>
            <a:chExt cx="518722" cy="2185794"/>
          </a:xfrm>
        </p:grpSpPr>
        <p:cxnSp>
          <p:nvCxnSpPr>
            <p:cNvPr id="77" name="Прямая со стрелкой 16">
              <a:extLst>
                <a:ext uri="{FF2B5EF4-FFF2-40B4-BE49-F238E27FC236}">
                  <a16:creationId xmlns:a16="http://schemas.microsoft.com/office/drawing/2014/main" id="{3CB8FE8D-9411-4C4F-81AF-33E9E0BE9E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17207" y="1049125"/>
              <a:ext cx="0" cy="2005793"/>
            </a:xfrm>
            <a:prstGeom prst="straightConnector1">
              <a:avLst/>
            </a:prstGeom>
            <a:ln w="12700">
              <a:solidFill>
                <a:srgbClr val="FFE396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Oval 120">
              <a:extLst>
                <a:ext uri="{FF2B5EF4-FFF2-40B4-BE49-F238E27FC236}">
                  <a16:creationId xmlns:a16="http://schemas.microsoft.com/office/drawing/2014/main" id="{3ECEAB9C-51D6-4A7C-B223-9DBABC415A24}"/>
                </a:ext>
              </a:extLst>
            </p:cNvPr>
            <p:cNvSpPr/>
            <p:nvPr/>
          </p:nvSpPr>
          <p:spPr>
            <a:xfrm>
              <a:off x="8798485" y="1342829"/>
              <a:ext cx="360000" cy="360000"/>
            </a:xfrm>
            <a:prstGeom prst="ellipse">
              <a:avLst/>
            </a:prstGeom>
            <a:solidFill>
              <a:srgbClr val="FFE396">
                <a:alpha val="40000"/>
              </a:srgbClr>
            </a:solidFill>
            <a:ln>
              <a:solidFill>
                <a:srgbClr val="FFE3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8192"/>
            </a:p>
          </p:txBody>
        </p:sp>
        <p:sp>
          <p:nvSpPr>
            <p:cNvPr id="80" name="Oval 121">
              <a:extLst>
                <a:ext uri="{FF2B5EF4-FFF2-40B4-BE49-F238E27FC236}">
                  <a16:creationId xmlns:a16="http://schemas.microsoft.com/office/drawing/2014/main" id="{A21E5EDE-5D0F-49FA-965A-92DA429F843E}"/>
                </a:ext>
              </a:extLst>
            </p:cNvPr>
            <p:cNvSpPr/>
            <p:nvPr/>
          </p:nvSpPr>
          <p:spPr>
            <a:xfrm>
              <a:off x="8798485" y="1816534"/>
              <a:ext cx="360000" cy="360000"/>
            </a:xfrm>
            <a:prstGeom prst="ellipse">
              <a:avLst/>
            </a:prstGeom>
            <a:solidFill>
              <a:srgbClr val="FFE396">
                <a:alpha val="40000"/>
              </a:srgbClr>
            </a:solidFill>
            <a:ln>
              <a:solidFill>
                <a:srgbClr val="FFE3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8192"/>
            </a:p>
          </p:txBody>
        </p:sp>
        <p:sp>
          <p:nvSpPr>
            <p:cNvPr id="82" name="Oval 122">
              <a:extLst>
                <a:ext uri="{FF2B5EF4-FFF2-40B4-BE49-F238E27FC236}">
                  <a16:creationId xmlns:a16="http://schemas.microsoft.com/office/drawing/2014/main" id="{B08678E6-69DB-40DD-ABF8-9E0FFB9D9B9E}"/>
                </a:ext>
              </a:extLst>
            </p:cNvPr>
            <p:cNvSpPr/>
            <p:nvPr/>
          </p:nvSpPr>
          <p:spPr>
            <a:xfrm>
              <a:off x="8798485" y="2292184"/>
              <a:ext cx="360000" cy="360000"/>
            </a:xfrm>
            <a:prstGeom prst="ellipse">
              <a:avLst/>
            </a:prstGeom>
            <a:solidFill>
              <a:srgbClr val="FFE396">
                <a:alpha val="40000"/>
              </a:srgbClr>
            </a:solidFill>
            <a:ln>
              <a:solidFill>
                <a:srgbClr val="FFE3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8192"/>
            </a:p>
          </p:txBody>
        </p:sp>
        <p:sp>
          <p:nvSpPr>
            <p:cNvPr id="85" name="Oval 125">
              <a:extLst>
                <a:ext uri="{FF2B5EF4-FFF2-40B4-BE49-F238E27FC236}">
                  <a16:creationId xmlns:a16="http://schemas.microsoft.com/office/drawing/2014/main" id="{28884F35-F370-4BF0-9663-9C2FCB363FEF}"/>
                </a:ext>
              </a:extLst>
            </p:cNvPr>
            <p:cNvSpPr/>
            <p:nvPr/>
          </p:nvSpPr>
          <p:spPr>
            <a:xfrm>
              <a:off x="8798485" y="869124"/>
              <a:ext cx="360000" cy="360000"/>
            </a:xfrm>
            <a:prstGeom prst="ellipse">
              <a:avLst/>
            </a:prstGeom>
            <a:solidFill>
              <a:srgbClr val="FFE396">
                <a:alpha val="40000"/>
              </a:srgbClr>
            </a:solidFill>
            <a:ln>
              <a:solidFill>
                <a:srgbClr val="FFE3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8192"/>
            </a:p>
          </p:txBody>
        </p:sp>
        <p:cxnSp>
          <p:nvCxnSpPr>
            <p:cNvPr id="90" name="Прямая со стрелкой 16">
              <a:extLst>
                <a:ext uri="{FF2B5EF4-FFF2-40B4-BE49-F238E27FC236}">
                  <a16:creationId xmlns:a16="http://schemas.microsoft.com/office/drawing/2014/main" id="{E917AA5B-B184-4E22-B434-4E5B60ADBD8E}"/>
                </a:ext>
              </a:extLst>
            </p:cNvPr>
            <p:cNvCxnSpPr>
              <a:cxnSpLocks/>
            </p:cNvCxnSpPr>
            <p:nvPr/>
          </p:nvCxnSpPr>
          <p:spPr>
            <a:xfrm>
              <a:off x="9168754" y="1528242"/>
              <a:ext cx="142103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 стрелкой 16">
              <a:extLst>
                <a:ext uri="{FF2B5EF4-FFF2-40B4-BE49-F238E27FC236}">
                  <a16:creationId xmlns:a16="http://schemas.microsoft.com/office/drawing/2014/main" id="{F77BC1E7-861B-4AC4-AF35-D245D062712B}"/>
                </a:ext>
              </a:extLst>
            </p:cNvPr>
            <p:cNvCxnSpPr>
              <a:cxnSpLocks/>
            </p:cNvCxnSpPr>
            <p:nvPr/>
          </p:nvCxnSpPr>
          <p:spPr>
            <a:xfrm>
              <a:off x="9168754" y="1050928"/>
              <a:ext cx="142103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Прямая со стрелкой 16">
              <a:extLst>
                <a:ext uri="{FF2B5EF4-FFF2-40B4-BE49-F238E27FC236}">
                  <a16:creationId xmlns:a16="http://schemas.microsoft.com/office/drawing/2014/main" id="{E0E26EC5-DFC8-4BD7-9C70-B46F34A1EC6E}"/>
                </a:ext>
              </a:extLst>
            </p:cNvPr>
            <p:cNvCxnSpPr>
              <a:cxnSpLocks/>
            </p:cNvCxnSpPr>
            <p:nvPr/>
          </p:nvCxnSpPr>
          <p:spPr>
            <a:xfrm>
              <a:off x="9168754" y="2005556"/>
              <a:ext cx="142103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 стрелкой 16">
              <a:extLst>
                <a:ext uri="{FF2B5EF4-FFF2-40B4-BE49-F238E27FC236}">
                  <a16:creationId xmlns:a16="http://schemas.microsoft.com/office/drawing/2014/main" id="{9D4918FF-24B5-41B5-9D71-8D6796C0B534}"/>
                </a:ext>
              </a:extLst>
            </p:cNvPr>
            <p:cNvCxnSpPr>
              <a:cxnSpLocks/>
            </p:cNvCxnSpPr>
            <p:nvPr/>
          </p:nvCxnSpPr>
          <p:spPr>
            <a:xfrm>
              <a:off x="9168754" y="2482869"/>
              <a:ext cx="142103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D2A30FA8-FCC4-414A-AAA6-EDAAAEFEA1C5}"/>
              </a:ext>
            </a:extLst>
          </p:cNvPr>
          <p:cNvGrpSpPr/>
          <p:nvPr/>
        </p:nvGrpSpPr>
        <p:grpSpPr>
          <a:xfrm rot="5400000">
            <a:off x="7440258" y="1594847"/>
            <a:ext cx="518724" cy="2968770"/>
            <a:chOff x="8798485" y="86149"/>
            <a:chExt cx="518724" cy="2968770"/>
          </a:xfrm>
        </p:grpSpPr>
        <p:cxnSp>
          <p:nvCxnSpPr>
            <p:cNvPr id="95" name="Прямая со стрелкой 16">
              <a:extLst>
                <a:ext uri="{FF2B5EF4-FFF2-40B4-BE49-F238E27FC236}">
                  <a16:creationId xmlns:a16="http://schemas.microsoft.com/office/drawing/2014/main" id="{B59DB477-8104-42DF-B12E-B8FA20E6DA3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832824" y="1570534"/>
              <a:ext cx="2968770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120">
              <a:extLst>
                <a:ext uri="{FF2B5EF4-FFF2-40B4-BE49-F238E27FC236}">
                  <a16:creationId xmlns:a16="http://schemas.microsoft.com/office/drawing/2014/main" id="{F10FBC0B-25C4-4746-B7E9-380DBAD96F9C}"/>
                </a:ext>
              </a:extLst>
            </p:cNvPr>
            <p:cNvSpPr/>
            <p:nvPr/>
          </p:nvSpPr>
          <p:spPr>
            <a:xfrm>
              <a:off x="8798485" y="1342829"/>
              <a:ext cx="360000" cy="360000"/>
            </a:xfrm>
            <a:prstGeom prst="ellipse">
              <a:avLst/>
            </a:prstGeom>
            <a:solidFill>
              <a:srgbClr val="FFE396">
                <a:alpha val="40000"/>
              </a:srgbClr>
            </a:solidFill>
            <a:ln>
              <a:solidFill>
                <a:srgbClr val="FFE3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8192"/>
            </a:p>
          </p:txBody>
        </p:sp>
        <p:sp>
          <p:nvSpPr>
            <p:cNvPr id="97" name="Oval 121">
              <a:extLst>
                <a:ext uri="{FF2B5EF4-FFF2-40B4-BE49-F238E27FC236}">
                  <a16:creationId xmlns:a16="http://schemas.microsoft.com/office/drawing/2014/main" id="{8E2407E2-1781-48D7-9707-872FFEDB7C62}"/>
                </a:ext>
              </a:extLst>
            </p:cNvPr>
            <p:cNvSpPr/>
            <p:nvPr/>
          </p:nvSpPr>
          <p:spPr>
            <a:xfrm>
              <a:off x="8798485" y="1816534"/>
              <a:ext cx="360000" cy="360000"/>
            </a:xfrm>
            <a:prstGeom prst="ellipse">
              <a:avLst/>
            </a:prstGeom>
            <a:solidFill>
              <a:srgbClr val="FFE396">
                <a:alpha val="40000"/>
              </a:srgbClr>
            </a:solidFill>
            <a:ln>
              <a:solidFill>
                <a:srgbClr val="FFE3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8192"/>
            </a:p>
          </p:txBody>
        </p:sp>
        <p:sp>
          <p:nvSpPr>
            <p:cNvPr id="99" name="Oval 122">
              <a:extLst>
                <a:ext uri="{FF2B5EF4-FFF2-40B4-BE49-F238E27FC236}">
                  <a16:creationId xmlns:a16="http://schemas.microsoft.com/office/drawing/2014/main" id="{DFBD8490-E1D0-463E-B447-DEFC5A157E9E}"/>
                </a:ext>
              </a:extLst>
            </p:cNvPr>
            <p:cNvSpPr/>
            <p:nvPr/>
          </p:nvSpPr>
          <p:spPr>
            <a:xfrm>
              <a:off x="8798485" y="2292184"/>
              <a:ext cx="360000" cy="360000"/>
            </a:xfrm>
            <a:prstGeom prst="ellipse">
              <a:avLst/>
            </a:prstGeom>
            <a:solidFill>
              <a:srgbClr val="FFE396">
                <a:alpha val="40000"/>
              </a:srgbClr>
            </a:solidFill>
            <a:ln>
              <a:solidFill>
                <a:srgbClr val="FFE3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8192"/>
            </a:p>
          </p:txBody>
        </p:sp>
        <p:sp>
          <p:nvSpPr>
            <p:cNvPr id="103" name="Oval 125">
              <a:extLst>
                <a:ext uri="{FF2B5EF4-FFF2-40B4-BE49-F238E27FC236}">
                  <a16:creationId xmlns:a16="http://schemas.microsoft.com/office/drawing/2014/main" id="{45975003-97D7-4371-ADD1-1AB43D556B86}"/>
                </a:ext>
              </a:extLst>
            </p:cNvPr>
            <p:cNvSpPr/>
            <p:nvPr/>
          </p:nvSpPr>
          <p:spPr>
            <a:xfrm>
              <a:off x="8798485" y="869124"/>
              <a:ext cx="360000" cy="360000"/>
            </a:xfrm>
            <a:prstGeom prst="ellipse">
              <a:avLst/>
            </a:prstGeom>
            <a:solidFill>
              <a:srgbClr val="FFE396">
                <a:alpha val="40000"/>
              </a:srgbClr>
            </a:solidFill>
            <a:ln>
              <a:solidFill>
                <a:srgbClr val="FFE3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8192"/>
            </a:p>
          </p:txBody>
        </p:sp>
        <p:cxnSp>
          <p:nvCxnSpPr>
            <p:cNvPr id="104" name="Прямая со стрелкой 16">
              <a:extLst>
                <a:ext uri="{FF2B5EF4-FFF2-40B4-BE49-F238E27FC236}">
                  <a16:creationId xmlns:a16="http://schemas.microsoft.com/office/drawing/2014/main" id="{23DF030A-20D6-4825-97C4-F9FB5F216170}"/>
                </a:ext>
              </a:extLst>
            </p:cNvPr>
            <p:cNvCxnSpPr>
              <a:cxnSpLocks/>
            </p:cNvCxnSpPr>
            <p:nvPr/>
          </p:nvCxnSpPr>
          <p:spPr>
            <a:xfrm>
              <a:off x="9168754" y="1528242"/>
              <a:ext cx="142103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 стрелкой 16">
              <a:extLst>
                <a:ext uri="{FF2B5EF4-FFF2-40B4-BE49-F238E27FC236}">
                  <a16:creationId xmlns:a16="http://schemas.microsoft.com/office/drawing/2014/main" id="{0C55BA42-21F2-4563-8A27-5387F33DADB7}"/>
                </a:ext>
              </a:extLst>
            </p:cNvPr>
            <p:cNvCxnSpPr>
              <a:cxnSpLocks/>
            </p:cNvCxnSpPr>
            <p:nvPr/>
          </p:nvCxnSpPr>
          <p:spPr>
            <a:xfrm>
              <a:off x="9168754" y="1050928"/>
              <a:ext cx="142103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 стрелкой 16">
              <a:extLst>
                <a:ext uri="{FF2B5EF4-FFF2-40B4-BE49-F238E27FC236}">
                  <a16:creationId xmlns:a16="http://schemas.microsoft.com/office/drawing/2014/main" id="{B14CE718-C135-47F3-8EAF-8DB9749E5E2F}"/>
                </a:ext>
              </a:extLst>
            </p:cNvPr>
            <p:cNvCxnSpPr>
              <a:cxnSpLocks/>
            </p:cNvCxnSpPr>
            <p:nvPr/>
          </p:nvCxnSpPr>
          <p:spPr>
            <a:xfrm>
              <a:off x="9168754" y="2005556"/>
              <a:ext cx="142103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 стрелкой 16">
              <a:extLst>
                <a:ext uri="{FF2B5EF4-FFF2-40B4-BE49-F238E27FC236}">
                  <a16:creationId xmlns:a16="http://schemas.microsoft.com/office/drawing/2014/main" id="{75059832-B027-4814-9151-77F6E44FC4F7}"/>
                </a:ext>
              </a:extLst>
            </p:cNvPr>
            <p:cNvCxnSpPr>
              <a:cxnSpLocks/>
            </p:cNvCxnSpPr>
            <p:nvPr/>
          </p:nvCxnSpPr>
          <p:spPr>
            <a:xfrm>
              <a:off x="9168754" y="2482869"/>
              <a:ext cx="142103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Oval 125">
            <a:extLst>
              <a:ext uri="{FF2B5EF4-FFF2-40B4-BE49-F238E27FC236}">
                <a16:creationId xmlns:a16="http://schemas.microsoft.com/office/drawing/2014/main" id="{C4E80699-7245-4BB2-A1D2-DF1D764748D1}"/>
              </a:ext>
            </a:extLst>
          </p:cNvPr>
          <p:cNvSpPr/>
          <p:nvPr/>
        </p:nvSpPr>
        <p:spPr>
          <a:xfrm rot="5400000">
            <a:off x="8514734" y="2819870"/>
            <a:ext cx="360000" cy="360000"/>
          </a:xfrm>
          <a:prstGeom prst="ellipse">
            <a:avLst/>
          </a:prstGeom>
          <a:solidFill>
            <a:srgbClr val="FFE396">
              <a:alpha val="40000"/>
            </a:srgbClr>
          </a:solidFill>
          <a:ln>
            <a:solidFill>
              <a:srgbClr val="FFE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8192"/>
          </a:p>
        </p:txBody>
      </p:sp>
      <p:cxnSp>
        <p:nvCxnSpPr>
          <p:cNvPr id="54" name="Прямая со стрелкой 16">
            <a:extLst>
              <a:ext uri="{FF2B5EF4-FFF2-40B4-BE49-F238E27FC236}">
                <a16:creationId xmlns:a16="http://schemas.microsoft.com/office/drawing/2014/main" id="{A69862F8-0546-4792-A65B-0E8C3A2704E3}"/>
              </a:ext>
            </a:extLst>
          </p:cNvPr>
          <p:cNvCxnSpPr>
            <a:cxnSpLocks/>
          </p:cNvCxnSpPr>
          <p:nvPr/>
        </p:nvCxnSpPr>
        <p:spPr>
          <a:xfrm rot="5400000">
            <a:off x="8621879" y="3261191"/>
            <a:ext cx="142103" cy="0"/>
          </a:xfrm>
          <a:prstGeom prst="straightConnector1">
            <a:avLst/>
          </a:prstGeom>
          <a:ln w="12700">
            <a:solidFill>
              <a:srgbClr val="FFE396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125">
            <a:extLst>
              <a:ext uri="{FF2B5EF4-FFF2-40B4-BE49-F238E27FC236}">
                <a16:creationId xmlns:a16="http://schemas.microsoft.com/office/drawing/2014/main" id="{AD33767C-C1AD-4677-A06A-D2AB5CBF68AE}"/>
              </a:ext>
            </a:extLst>
          </p:cNvPr>
          <p:cNvSpPr/>
          <p:nvPr/>
        </p:nvSpPr>
        <p:spPr>
          <a:xfrm rot="5400000">
            <a:off x="8984634" y="2813841"/>
            <a:ext cx="360000" cy="360000"/>
          </a:xfrm>
          <a:prstGeom prst="ellipse">
            <a:avLst/>
          </a:prstGeom>
          <a:solidFill>
            <a:srgbClr val="FFE396">
              <a:alpha val="40000"/>
            </a:srgbClr>
          </a:solidFill>
          <a:ln>
            <a:solidFill>
              <a:srgbClr val="FFE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8192"/>
          </a:p>
        </p:txBody>
      </p:sp>
      <p:cxnSp>
        <p:nvCxnSpPr>
          <p:cNvPr id="56" name="Прямая со стрелкой 16">
            <a:extLst>
              <a:ext uri="{FF2B5EF4-FFF2-40B4-BE49-F238E27FC236}">
                <a16:creationId xmlns:a16="http://schemas.microsoft.com/office/drawing/2014/main" id="{F4320E16-1288-4763-B0BC-A6984A0978DE}"/>
              </a:ext>
            </a:extLst>
          </p:cNvPr>
          <p:cNvCxnSpPr>
            <a:cxnSpLocks/>
          </p:cNvCxnSpPr>
          <p:nvPr/>
        </p:nvCxnSpPr>
        <p:spPr>
          <a:xfrm rot="5400000">
            <a:off x="9091779" y="3255162"/>
            <a:ext cx="142103" cy="0"/>
          </a:xfrm>
          <a:prstGeom prst="straightConnector1">
            <a:avLst/>
          </a:prstGeom>
          <a:ln w="12700">
            <a:solidFill>
              <a:srgbClr val="FFE396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FFFFDE5-87CE-BE0E-F138-1FDFFE9B331B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12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809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8EB8779-CF1F-4786-B9DF-D90000340C4D}"/>
              </a:ext>
            </a:extLst>
          </p:cNvPr>
          <p:cNvGrpSpPr/>
          <p:nvPr/>
        </p:nvGrpSpPr>
        <p:grpSpPr>
          <a:xfrm>
            <a:off x="730542" y="1104121"/>
            <a:ext cx="9638259" cy="5312554"/>
            <a:chOff x="730542" y="1104121"/>
            <a:chExt cx="9638259" cy="5312554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E83E0F17-5C07-4021-AB59-AB25F4451348}"/>
                </a:ext>
              </a:extLst>
            </p:cNvPr>
            <p:cNvGrpSpPr/>
            <p:nvPr/>
          </p:nvGrpSpPr>
          <p:grpSpPr>
            <a:xfrm>
              <a:off x="730542" y="1160130"/>
              <a:ext cx="7421446" cy="5256545"/>
              <a:chOff x="515938" y="1002829"/>
              <a:chExt cx="7421446" cy="5256545"/>
            </a:xfrm>
          </p:grpSpPr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id="{A430B81C-0A2D-4148-83E0-72862BB45C92}"/>
                  </a:ext>
                </a:extLst>
              </p:cNvPr>
              <p:cNvGrpSpPr/>
              <p:nvPr/>
            </p:nvGrpSpPr>
            <p:grpSpPr>
              <a:xfrm>
                <a:off x="515938" y="1148117"/>
                <a:ext cx="5780349" cy="5111257"/>
                <a:chOff x="1923189" y="1166779"/>
                <a:chExt cx="5217734" cy="4613766"/>
              </a:xfrm>
            </p:grpSpPr>
            <p:sp>
              <p:nvSpPr>
                <p:cNvPr id="18" name="Прямоугольник: скругленные углы 24">
                  <a:extLst>
                    <a:ext uri="{FF2B5EF4-FFF2-40B4-BE49-F238E27FC236}">
                      <a16:creationId xmlns:a16="http://schemas.microsoft.com/office/drawing/2014/main" id="{69D9C933-CF4C-4ED6-B243-DAB058795824}"/>
                    </a:ext>
                  </a:extLst>
                </p:cNvPr>
                <p:cNvSpPr/>
                <p:nvPr/>
              </p:nvSpPr>
              <p:spPr>
                <a:xfrm>
                  <a:off x="2602598" y="3756197"/>
                  <a:ext cx="2700000" cy="899997"/>
                </a:xfrm>
                <a:prstGeom prst="roundRect">
                  <a:avLst>
                    <a:gd name="adj" fmla="val 23512"/>
                  </a:avLst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12700">
                  <a:solidFill>
                    <a:srgbClr val="FFE3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pPr algn="ctr"/>
                  <a:r>
                    <a:rPr lang="ru-RU" sz="1600" b="1" dirty="0">
                      <a:solidFill>
                        <a:srgbClr val="FFE396"/>
                      </a:solidFill>
                      <a:latin typeface="Montserrat" pitchFamily="2" charset="0"/>
                    </a:rPr>
                    <a:t>АНАЛИТИЧЕСКАЯ</a:t>
                  </a:r>
                </a:p>
              </p:txBody>
            </p:sp>
            <p:sp>
              <p:nvSpPr>
                <p:cNvPr id="14" name="Прямоугольник: скругленные углы 24">
                  <a:extLst>
                    <a:ext uri="{FF2B5EF4-FFF2-40B4-BE49-F238E27FC236}">
                      <a16:creationId xmlns:a16="http://schemas.microsoft.com/office/drawing/2014/main" id="{F849DF1F-9375-4570-A82A-608434830231}"/>
                    </a:ext>
                  </a:extLst>
                </p:cNvPr>
                <p:cNvSpPr/>
                <p:nvPr/>
              </p:nvSpPr>
              <p:spPr>
                <a:xfrm>
                  <a:off x="4007083" y="2784794"/>
                  <a:ext cx="1779512" cy="682196"/>
                </a:xfrm>
                <a:prstGeom prst="roundRect">
                  <a:avLst>
                    <a:gd name="adj" fmla="val 23512"/>
                  </a:avLst>
                </a:prstGeom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  <a:ln w="12700">
                  <a:solidFill>
                    <a:srgbClr val="FFE3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/>
                <a:lstStyle/>
                <a:p>
                  <a:pPr algn="ctr"/>
                  <a:r>
                    <a:rPr lang="ru-RU" sz="1400" dirty="0">
                      <a:solidFill>
                        <a:srgbClr val="FFE396"/>
                      </a:solidFill>
                      <a:latin typeface="Montserrat" pitchFamily="2" charset="0"/>
                    </a:rPr>
                    <a:t>Стратегическое мышление</a:t>
                  </a:r>
                </a:p>
              </p:txBody>
            </p:sp>
            <p:sp>
              <p:nvSpPr>
                <p:cNvPr id="15" name="Прямоугольник: скругленные углы 24">
                  <a:extLst>
                    <a:ext uri="{FF2B5EF4-FFF2-40B4-BE49-F238E27FC236}">
                      <a16:creationId xmlns:a16="http://schemas.microsoft.com/office/drawing/2014/main" id="{9344648E-B217-411C-9DB5-501BDAA41CAD}"/>
                    </a:ext>
                  </a:extLst>
                </p:cNvPr>
                <p:cNvSpPr/>
                <p:nvPr/>
              </p:nvSpPr>
              <p:spPr>
                <a:xfrm>
                  <a:off x="3062842" y="1166779"/>
                  <a:ext cx="1779512" cy="682196"/>
                </a:xfrm>
                <a:prstGeom prst="roundRect">
                  <a:avLst>
                    <a:gd name="adj" fmla="val 23512"/>
                  </a:avLst>
                </a:prstGeom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  <a:ln w="12700">
                  <a:solidFill>
                    <a:srgbClr val="FFE3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/>
                <a:lstStyle/>
                <a:p>
                  <a:pPr algn="ctr"/>
                  <a:r>
                    <a:rPr lang="ru-RU" sz="1400" dirty="0">
                      <a:solidFill>
                        <a:srgbClr val="FFE396"/>
                      </a:solidFill>
                      <a:latin typeface="Montserrat" pitchFamily="2" charset="0"/>
                    </a:rPr>
                    <a:t>Критическое мышление</a:t>
                  </a:r>
                </a:p>
              </p:txBody>
            </p:sp>
            <p:sp>
              <p:nvSpPr>
                <p:cNvPr id="13" name="Прямоугольник: скругленные углы 24">
                  <a:extLst>
                    <a:ext uri="{FF2B5EF4-FFF2-40B4-BE49-F238E27FC236}">
                      <a16:creationId xmlns:a16="http://schemas.microsoft.com/office/drawing/2014/main" id="{5A00363A-92D5-488C-BA52-84802AF4B992}"/>
                    </a:ext>
                  </a:extLst>
                </p:cNvPr>
                <p:cNvSpPr/>
                <p:nvPr/>
              </p:nvSpPr>
              <p:spPr>
                <a:xfrm>
                  <a:off x="2106898" y="2080167"/>
                  <a:ext cx="1779512" cy="682196"/>
                </a:xfrm>
                <a:prstGeom prst="roundRect">
                  <a:avLst>
                    <a:gd name="adj" fmla="val 23512"/>
                  </a:avLst>
                </a:prstGeom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  <a:ln w="12700">
                  <a:solidFill>
                    <a:srgbClr val="FFE3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/>
                <a:lstStyle/>
                <a:p>
                  <a:pPr algn="ctr"/>
                  <a:r>
                    <a:rPr lang="ru-RU" sz="1400" dirty="0">
                      <a:solidFill>
                        <a:srgbClr val="FFE396"/>
                      </a:solidFill>
                      <a:latin typeface="Montserrat" pitchFamily="2" charset="0"/>
                    </a:rPr>
                    <a:t>Системное мышление</a:t>
                  </a:r>
                </a:p>
              </p:txBody>
            </p:sp>
            <p:cxnSp>
              <p:nvCxnSpPr>
                <p:cNvPr id="101" name="Прямая со стрелкой 16">
                  <a:extLst>
                    <a:ext uri="{FF2B5EF4-FFF2-40B4-BE49-F238E27FC236}">
                      <a16:creationId xmlns:a16="http://schemas.microsoft.com/office/drawing/2014/main" id="{C40CAE39-EE26-45E9-8F9E-2429C5E9D3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984616" y="4199415"/>
                  <a:ext cx="617983" cy="0"/>
                </a:xfrm>
                <a:prstGeom prst="straightConnector1">
                  <a:avLst/>
                </a:prstGeom>
                <a:ln w="12700">
                  <a:solidFill>
                    <a:srgbClr val="FFE396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Прямая со стрелкой 16">
                  <a:extLst>
                    <a:ext uri="{FF2B5EF4-FFF2-40B4-BE49-F238E27FC236}">
                      <a16:creationId xmlns:a16="http://schemas.microsoft.com/office/drawing/2014/main" id="{838870A5-78A9-4D3E-BE92-1F33B96213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047105" y="4135122"/>
                  <a:ext cx="555493" cy="0"/>
                </a:xfrm>
                <a:prstGeom prst="straightConnector1">
                  <a:avLst/>
                </a:prstGeom>
                <a:ln w="12700">
                  <a:solidFill>
                    <a:srgbClr val="FFE396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Прямая со стрелкой 16">
                  <a:extLst>
                    <a:ext uri="{FF2B5EF4-FFF2-40B4-BE49-F238E27FC236}">
                      <a16:creationId xmlns:a16="http://schemas.microsoft.com/office/drawing/2014/main" id="{56F5CB88-3837-4762-877A-0F5522455D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923189" y="1503866"/>
                  <a:ext cx="1139653" cy="0"/>
                </a:xfrm>
                <a:prstGeom prst="straightConnector1">
                  <a:avLst/>
                </a:prstGeom>
                <a:ln w="12700">
                  <a:solidFill>
                    <a:srgbClr val="FFE396"/>
                  </a:solidFill>
                  <a:headEnd type="oval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Прямая со стрелкой 16">
                  <a:extLst>
                    <a:ext uri="{FF2B5EF4-FFF2-40B4-BE49-F238E27FC236}">
                      <a16:creationId xmlns:a16="http://schemas.microsoft.com/office/drawing/2014/main" id="{434580E8-0C10-4FE9-9A0E-AB8661E71A8A}"/>
                    </a:ext>
                  </a:extLst>
                </p:cNvPr>
                <p:cNvCxnSpPr>
                  <a:cxnSpLocks/>
                  <a:stCxn id="13" idx="1"/>
                </p:cNvCxnSpPr>
                <p:nvPr/>
              </p:nvCxnSpPr>
              <p:spPr>
                <a:xfrm flipH="1" flipV="1">
                  <a:off x="1984616" y="2421264"/>
                  <a:ext cx="122282" cy="1"/>
                </a:xfrm>
                <a:prstGeom prst="straightConnector1">
                  <a:avLst/>
                </a:prstGeom>
                <a:ln w="12700">
                  <a:solidFill>
                    <a:srgbClr val="FFE396"/>
                  </a:solidFill>
                  <a:headEnd type="oval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Прямая со стрелкой 16">
                  <a:extLst>
                    <a:ext uri="{FF2B5EF4-FFF2-40B4-BE49-F238E27FC236}">
                      <a16:creationId xmlns:a16="http://schemas.microsoft.com/office/drawing/2014/main" id="{9FE8DA4E-DAEF-45D3-B36F-9721A5E7DA8C}"/>
                    </a:ext>
                  </a:extLst>
                </p:cNvPr>
                <p:cNvCxnSpPr>
                  <a:cxnSpLocks/>
                  <a:endCxn id="14" idx="1"/>
                </p:cNvCxnSpPr>
                <p:nvPr/>
              </p:nvCxnSpPr>
              <p:spPr>
                <a:xfrm>
                  <a:off x="2040710" y="3116031"/>
                  <a:ext cx="1966373" cy="9861"/>
                </a:xfrm>
                <a:prstGeom prst="straightConnector1">
                  <a:avLst/>
                </a:prstGeom>
                <a:ln w="12700">
                  <a:solidFill>
                    <a:srgbClr val="FFE396"/>
                  </a:solidFill>
                  <a:headEnd type="none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Прямая со стрелкой 16">
                  <a:extLst>
                    <a:ext uri="{FF2B5EF4-FFF2-40B4-BE49-F238E27FC236}">
                      <a16:creationId xmlns:a16="http://schemas.microsoft.com/office/drawing/2014/main" id="{0CFD21FF-8635-40A6-87B4-B956F16A37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47105" y="3125892"/>
                  <a:ext cx="0" cy="1009230"/>
                </a:xfrm>
                <a:prstGeom prst="straightConnector1">
                  <a:avLst/>
                </a:prstGeom>
                <a:ln w="12700">
                  <a:solidFill>
                    <a:srgbClr val="FFE396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Прямая со стрелкой 16">
                  <a:extLst>
                    <a:ext uri="{FF2B5EF4-FFF2-40B4-BE49-F238E27FC236}">
                      <a16:creationId xmlns:a16="http://schemas.microsoft.com/office/drawing/2014/main" id="{D1B81B1E-1949-4064-AA39-AE812855E3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86222" y="2421265"/>
                  <a:ext cx="0" cy="1778150"/>
                </a:xfrm>
                <a:prstGeom prst="straightConnector1">
                  <a:avLst/>
                </a:prstGeom>
                <a:ln w="12700">
                  <a:solidFill>
                    <a:srgbClr val="FFE396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Прямая со стрелкой 16">
                  <a:extLst>
                    <a:ext uri="{FF2B5EF4-FFF2-40B4-BE49-F238E27FC236}">
                      <a16:creationId xmlns:a16="http://schemas.microsoft.com/office/drawing/2014/main" id="{FE6AB423-8EE4-4431-949F-4E44FDD186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24795" y="1504304"/>
                  <a:ext cx="0" cy="2759404"/>
                </a:xfrm>
                <a:prstGeom prst="straightConnector1">
                  <a:avLst/>
                </a:prstGeom>
                <a:ln w="12700">
                  <a:solidFill>
                    <a:srgbClr val="FFE396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Прямая со стрелкой 16">
                  <a:extLst>
                    <a:ext uri="{FF2B5EF4-FFF2-40B4-BE49-F238E27FC236}">
                      <a16:creationId xmlns:a16="http://schemas.microsoft.com/office/drawing/2014/main" id="{B6CB1C6C-029D-41E5-8F0F-5A7005DA70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923190" y="4263708"/>
                  <a:ext cx="679408" cy="0"/>
                </a:xfrm>
                <a:prstGeom prst="straightConnector1">
                  <a:avLst/>
                </a:prstGeom>
                <a:ln w="12700">
                  <a:solidFill>
                    <a:srgbClr val="FFE396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Прямоугольник: скругленные углы 24">
                  <a:extLst>
                    <a:ext uri="{FF2B5EF4-FFF2-40B4-BE49-F238E27FC236}">
                      <a16:creationId xmlns:a16="http://schemas.microsoft.com/office/drawing/2014/main" id="{87FCC129-C20C-47C4-B4F1-3ED5CEF981C1}"/>
                    </a:ext>
                  </a:extLst>
                </p:cNvPr>
                <p:cNvSpPr/>
                <p:nvPr/>
              </p:nvSpPr>
              <p:spPr>
                <a:xfrm>
                  <a:off x="4440923" y="4880545"/>
                  <a:ext cx="2700000" cy="9000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E396"/>
                </a:solidFill>
                <a:ln w="19050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pPr algn="ctr"/>
                  <a:r>
                    <a:rPr lang="ru-RU" sz="16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Montserrat Black" pitchFamily="2" charset="0"/>
                    </a:rPr>
                    <a:t> Компетенции</a:t>
                  </a:r>
                  <a:br>
                    <a:rPr lang="ru-RU" sz="16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Montserrat Black" pitchFamily="2" charset="0"/>
                    </a:rPr>
                  </a:br>
                  <a:r>
                    <a:rPr lang="ru-RU" sz="16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Montserrat Black" pitchFamily="2" charset="0"/>
                    </a:rPr>
                    <a:t>ИТ-специалиста</a:t>
                  </a:r>
                  <a:endParaRPr lang="ru-RU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Montserrat" pitchFamily="2" charset="0"/>
                  </a:endParaRPr>
                </a:p>
              </p:txBody>
            </p:sp>
            <p:cxnSp>
              <p:nvCxnSpPr>
                <p:cNvPr id="52" name="Прямая со стрелкой 16">
                  <a:extLst>
                    <a:ext uri="{FF2B5EF4-FFF2-40B4-BE49-F238E27FC236}">
                      <a16:creationId xmlns:a16="http://schemas.microsoft.com/office/drawing/2014/main" id="{71083C72-FA20-4815-981E-FAFB7CB46C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60036" y="4695931"/>
                  <a:ext cx="0" cy="590569"/>
                </a:xfrm>
                <a:prstGeom prst="straightConnector1">
                  <a:avLst/>
                </a:prstGeom>
                <a:ln w="19050">
                  <a:solidFill>
                    <a:srgbClr val="FFE396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Прямая со стрелкой 16">
                  <a:extLst>
                    <a:ext uri="{FF2B5EF4-FFF2-40B4-BE49-F238E27FC236}">
                      <a16:creationId xmlns:a16="http://schemas.microsoft.com/office/drawing/2014/main" id="{A38E9D5D-9CC9-4D17-A5C6-DD7B5C62C8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952598" y="5286500"/>
                  <a:ext cx="540842" cy="0"/>
                </a:xfrm>
                <a:prstGeom prst="straightConnector1">
                  <a:avLst/>
                </a:prstGeom>
                <a:ln w="19050">
                  <a:solidFill>
                    <a:srgbClr val="FFE396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F086788B-1392-42C6-9D5A-55426C43A6C4}"/>
                  </a:ext>
                </a:extLst>
              </p:cNvPr>
              <p:cNvGrpSpPr/>
              <p:nvPr/>
            </p:nvGrpSpPr>
            <p:grpSpPr>
              <a:xfrm rot="5400000">
                <a:off x="4346552" y="406146"/>
                <a:ext cx="518723" cy="1712090"/>
                <a:chOff x="8798485" y="1342829"/>
                <a:chExt cx="518723" cy="1712090"/>
              </a:xfrm>
            </p:grpSpPr>
            <p:cxnSp>
              <p:nvCxnSpPr>
                <p:cNvPr id="61" name="Прямая со стрелкой 16">
                  <a:extLst>
                    <a:ext uri="{FF2B5EF4-FFF2-40B4-BE49-F238E27FC236}">
                      <a16:creationId xmlns:a16="http://schemas.microsoft.com/office/drawing/2014/main" id="{57280C87-2816-4F35-A3CB-E200FFB874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8553869" y="2291580"/>
                  <a:ext cx="1526678" cy="0"/>
                </a:xfrm>
                <a:prstGeom prst="straightConnector1">
                  <a:avLst/>
                </a:prstGeom>
                <a:ln w="12700">
                  <a:solidFill>
                    <a:srgbClr val="FFE396"/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Oval 120">
                  <a:extLst>
                    <a:ext uri="{FF2B5EF4-FFF2-40B4-BE49-F238E27FC236}">
                      <a16:creationId xmlns:a16="http://schemas.microsoft.com/office/drawing/2014/main" id="{39CB8DFD-1534-40BF-BF97-542FF6678CF1}"/>
                    </a:ext>
                  </a:extLst>
                </p:cNvPr>
                <p:cNvSpPr/>
                <p:nvPr/>
              </p:nvSpPr>
              <p:spPr>
                <a:xfrm>
                  <a:off x="8798485" y="1342829"/>
                  <a:ext cx="360000" cy="360000"/>
                </a:xfrm>
                <a:prstGeom prst="ellipse">
                  <a:avLst/>
                </a:prstGeom>
                <a:solidFill>
                  <a:srgbClr val="FFE396">
                    <a:alpha val="40000"/>
                  </a:srgbClr>
                </a:solidFill>
                <a:ln>
                  <a:solidFill>
                    <a:srgbClr val="FFE3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8192"/>
                </a:p>
              </p:txBody>
            </p:sp>
            <p:sp>
              <p:nvSpPr>
                <p:cNvPr id="65" name="Oval 121">
                  <a:extLst>
                    <a:ext uri="{FF2B5EF4-FFF2-40B4-BE49-F238E27FC236}">
                      <a16:creationId xmlns:a16="http://schemas.microsoft.com/office/drawing/2014/main" id="{458C7F36-16C9-4F82-AC4A-2B631D81E9D3}"/>
                    </a:ext>
                  </a:extLst>
                </p:cNvPr>
                <p:cNvSpPr/>
                <p:nvPr/>
              </p:nvSpPr>
              <p:spPr>
                <a:xfrm>
                  <a:off x="8798485" y="1816534"/>
                  <a:ext cx="360000" cy="360000"/>
                </a:xfrm>
                <a:prstGeom prst="ellipse">
                  <a:avLst/>
                </a:prstGeom>
                <a:solidFill>
                  <a:srgbClr val="FFE396">
                    <a:alpha val="40000"/>
                  </a:srgbClr>
                </a:solidFill>
                <a:ln>
                  <a:solidFill>
                    <a:srgbClr val="FFE3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8192"/>
                </a:p>
              </p:txBody>
            </p:sp>
            <p:sp>
              <p:nvSpPr>
                <p:cNvPr id="66" name="Oval 122">
                  <a:extLst>
                    <a:ext uri="{FF2B5EF4-FFF2-40B4-BE49-F238E27FC236}">
                      <a16:creationId xmlns:a16="http://schemas.microsoft.com/office/drawing/2014/main" id="{FE31CD92-7968-4D40-A5E4-B9F9D2D0C610}"/>
                    </a:ext>
                  </a:extLst>
                </p:cNvPr>
                <p:cNvSpPr/>
                <p:nvPr/>
              </p:nvSpPr>
              <p:spPr>
                <a:xfrm>
                  <a:off x="8798485" y="2292184"/>
                  <a:ext cx="360000" cy="360000"/>
                </a:xfrm>
                <a:prstGeom prst="ellipse">
                  <a:avLst/>
                </a:prstGeom>
                <a:solidFill>
                  <a:srgbClr val="FFE396">
                    <a:alpha val="40000"/>
                  </a:srgbClr>
                </a:solidFill>
                <a:ln>
                  <a:solidFill>
                    <a:srgbClr val="FFE3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8192"/>
                </a:p>
              </p:txBody>
            </p:sp>
            <p:cxnSp>
              <p:nvCxnSpPr>
                <p:cNvPr id="70" name="Прямая со стрелкой 16">
                  <a:extLst>
                    <a:ext uri="{FF2B5EF4-FFF2-40B4-BE49-F238E27FC236}">
                      <a16:creationId xmlns:a16="http://schemas.microsoft.com/office/drawing/2014/main" id="{380005CC-AC01-4CDE-ADE0-54A62766D7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68754" y="1528242"/>
                  <a:ext cx="142103" cy="0"/>
                </a:xfrm>
                <a:prstGeom prst="straightConnector1">
                  <a:avLst/>
                </a:prstGeom>
                <a:ln w="12700">
                  <a:solidFill>
                    <a:srgbClr val="FFE396"/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Прямая со стрелкой 16">
                  <a:extLst>
                    <a:ext uri="{FF2B5EF4-FFF2-40B4-BE49-F238E27FC236}">
                      <a16:creationId xmlns:a16="http://schemas.microsoft.com/office/drawing/2014/main" id="{40904792-AAA4-4C5B-8753-DD6B4D3073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68754" y="2005556"/>
                  <a:ext cx="142103" cy="0"/>
                </a:xfrm>
                <a:prstGeom prst="straightConnector1">
                  <a:avLst/>
                </a:prstGeom>
                <a:ln w="12700">
                  <a:solidFill>
                    <a:srgbClr val="FFE396"/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Прямая со стрелкой 16">
                  <a:extLst>
                    <a:ext uri="{FF2B5EF4-FFF2-40B4-BE49-F238E27FC236}">
                      <a16:creationId xmlns:a16="http://schemas.microsoft.com/office/drawing/2014/main" id="{A6E5961C-9150-436D-8D3C-AE6A2542C0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68754" y="2482869"/>
                  <a:ext cx="142103" cy="0"/>
                </a:xfrm>
                <a:prstGeom prst="straightConnector1">
                  <a:avLst/>
                </a:prstGeom>
                <a:ln w="12700">
                  <a:solidFill>
                    <a:srgbClr val="FFE396"/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D57CC2E4-D841-49E3-A939-D27FD2318C14}"/>
                  </a:ext>
                </a:extLst>
              </p:cNvPr>
              <p:cNvGrpSpPr/>
              <p:nvPr/>
            </p:nvGrpSpPr>
            <p:grpSpPr>
              <a:xfrm rot="5400000">
                <a:off x="3524384" y="1170502"/>
                <a:ext cx="518722" cy="2185794"/>
                <a:chOff x="8798485" y="869124"/>
                <a:chExt cx="518722" cy="2185794"/>
              </a:xfrm>
            </p:grpSpPr>
            <p:cxnSp>
              <p:nvCxnSpPr>
                <p:cNvPr id="77" name="Прямая со стрелкой 16">
                  <a:extLst>
                    <a:ext uri="{FF2B5EF4-FFF2-40B4-BE49-F238E27FC236}">
                      <a16:creationId xmlns:a16="http://schemas.microsoft.com/office/drawing/2014/main" id="{3CB8FE8D-9411-4C4F-81AF-33E9E0BE9E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17207" y="1049125"/>
                  <a:ext cx="0" cy="2005793"/>
                </a:xfrm>
                <a:prstGeom prst="straightConnector1">
                  <a:avLst/>
                </a:prstGeom>
                <a:ln w="12700">
                  <a:solidFill>
                    <a:srgbClr val="FFE396"/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Oval 120">
                  <a:extLst>
                    <a:ext uri="{FF2B5EF4-FFF2-40B4-BE49-F238E27FC236}">
                      <a16:creationId xmlns:a16="http://schemas.microsoft.com/office/drawing/2014/main" id="{3ECEAB9C-51D6-4A7C-B223-9DBABC415A24}"/>
                    </a:ext>
                  </a:extLst>
                </p:cNvPr>
                <p:cNvSpPr/>
                <p:nvPr/>
              </p:nvSpPr>
              <p:spPr>
                <a:xfrm>
                  <a:off x="8798485" y="1342829"/>
                  <a:ext cx="360000" cy="360000"/>
                </a:xfrm>
                <a:prstGeom prst="ellipse">
                  <a:avLst/>
                </a:prstGeom>
                <a:solidFill>
                  <a:srgbClr val="FFE396">
                    <a:alpha val="40000"/>
                  </a:srgbClr>
                </a:solidFill>
                <a:ln>
                  <a:solidFill>
                    <a:srgbClr val="FFE3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8192"/>
                </a:p>
              </p:txBody>
            </p:sp>
            <p:sp>
              <p:nvSpPr>
                <p:cNvPr id="80" name="Oval 121">
                  <a:extLst>
                    <a:ext uri="{FF2B5EF4-FFF2-40B4-BE49-F238E27FC236}">
                      <a16:creationId xmlns:a16="http://schemas.microsoft.com/office/drawing/2014/main" id="{A21E5EDE-5D0F-49FA-965A-92DA429F843E}"/>
                    </a:ext>
                  </a:extLst>
                </p:cNvPr>
                <p:cNvSpPr/>
                <p:nvPr/>
              </p:nvSpPr>
              <p:spPr>
                <a:xfrm>
                  <a:off x="8798485" y="1816534"/>
                  <a:ext cx="360000" cy="360000"/>
                </a:xfrm>
                <a:prstGeom prst="ellipse">
                  <a:avLst/>
                </a:prstGeom>
                <a:solidFill>
                  <a:srgbClr val="FFE396">
                    <a:alpha val="40000"/>
                  </a:srgbClr>
                </a:solidFill>
                <a:ln>
                  <a:solidFill>
                    <a:srgbClr val="FFE3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8192"/>
                </a:p>
              </p:txBody>
            </p:sp>
            <p:sp>
              <p:nvSpPr>
                <p:cNvPr id="82" name="Oval 122">
                  <a:extLst>
                    <a:ext uri="{FF2B5EF4-FFF2-40B4-BE49-F238E27FC236}">
                      <a16:creationId xmlns:a16="http://schemas.microsoft.com/office/drawing/2014/main" id="{B08678E6-69DB-40DD-ABF8-9E0FFB9D9B9E}"/>
                    </a:ext>
                  </a:extLst>
                </p:cNvPr>
                <p:cNvSpPr/>
                <p:nvPr/>
              </p:nvSpPr>
              <p:spPr>
                <a:xfrm>
                  <a:off x="8798485" y="2292184"/>
                  <a:ext cx="360000" cy="360000"/>
                </a:xfrm>
                <a:prstGeom prst="ellipse">
                  <a:avLst/>
                </a:prstGeom>
                <a:solidFill>
                  <a:srgbClr val="FFE396">
                    <a:alpha val="40000"/>
                  </a:srgbClr>
                </a:solidFill>
                <a:ln>
                  <a:solidFill>
                    <a:srgbClr val="FFE3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8192"/>
                </a:p>
              </p:txBody>
            </p:sp>
            <p:sp>
              <p:nvSpPr>
                <p:cNvPr id="85" name="Oval 125">
                  <a:extLst>
                    <a:ext uri="{FF2B5EF4-FFF2-40B4-BE49-F238E27FC236}">
                      <a16:creationId xmlns:a16="http://schemas.microsoft.com/office/drawing/2014/main" id="{28884F35-F370-4BF0-9663-9C2FCB363FEF}"/>
                    </a:ext>
                  </a:extLst>
                </p:cNvPr>
                <p:cNvSpPr/>
                <p:nvPr/>
              </p:nvSpPr>
              <p:spPr>
                <a:xfrm>
                  <a:off x="8798485" y="869124"/>
                  <a:ext cx="360000" cy="360000"/>
                </a:xfrm>
                <a:prstGeom prst="ellipse">
                  <a:avLst/>
                </a:prstGeom>
                <a:solidFill>
                  <a:srgbClr val="FFE396">
                    <a:alpha val="40000"/>
                  </a:srgbClr>
                </a:solidFill>
                <a:ln>
                  <a:solidFill>
                    <a:srgbClr val="FFE3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8192"/>
                </a:p>
              </p:txBody>
            </p:sp>
            <p:cxnSp>
              <p:nvCxnSpPr>
                <p:cNvPr id="90" name="Прямая со стрелкой 16">
                  <a:extLst>
                    <a:ext uri="{FF2B5EF4-FFF2-40B4-BE49-F238E27FC236}">
                      <a16:creationId xmlns:a16="http://schemas.microsoft.com/office/drawing/2014/main" id="{E917AA5B-B184-4E22-B434-4E5B60ADBD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68754" y="1528242"/>
                  <a:ext cx="142103" cy="0"/>
                </a:xfrm>
                <a:prstGeom prst="straightConnector1">
                  <a:avLst/>
                </a:prstGeom>
                <a:ln w="12700">
                  <a:solidFill>
                    <a:srgbClr val="FFE396"/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Прямая со стрелкой 16">
                  <a:extLst>
                    <a:ext uri="{FF2B5EF4-FFF2-40B4-BE49-F238E27FC236}">
                      <a16:creationId xmlns:a16="http://schemas.microsoft.com/office/drawing/2014/main" id="{F77BC1E7-861B-4AC4-AF35-D245D06271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68754" y="1050928"/>
                  <a:ext cx="142103" cy="0"/>
                </a:xfrm>
                <a:prstGeom prst="straightConnector1">
                  <a:avLst/>
                </a:prstGeom>
                <a:ln w="12700">
                  <a:solidFill>
                    <a:srgbClr val="FFE396"/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Прямая со стрелкой 16">
                  <a:extLst>
                    <a:ext uri="{FF2B5EF4-FFF2-40B4-BE49-F238E27FC236}">
                      <a16:creationId xmlns:a16="http://schemas.microsoft.com/office/drawing/2014/main" id="{E0E26EC5-DFC8-4BD7-9C70-B46F34A1EC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68754" y="2005556"/>
                  <a:ext cx="142103" cy="0"/>
                </a:xfrm>
                <a:prstGeom prst="straightConnector1">
                  <a:avLst/>
                </a:prstGeom>
                <a:ln w="12700">
                  <a:solidFill>
                    <a:srgbClr val="FFE396"/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Прямая со стрелкой 16">
                  <a:extLst>
                    <a:ext uri="{FF2B5EF4-FFF2-40B4-BE49-F238E27FC236}">
                      <a16:creationId xmlns:a16="http://schemas.microsoft.com/office/drawing/2014/main" id="{9D4918FF-24B5-41B5-9D71-8D6796C0B5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68754" y="2482869"/>
                  <a:ext cx="142103" cy="0"/>
                </a:xfrm>
                <a:prstGeom prst="straightConnector1">
                  <a:avLst/>
                </a:prstGeom>
                <a:ln w="12700">
                  <a:solidFill>
                    <a:srgbClr val="FFE396"/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Группа 93">
                <a:extLst>
                  <a:ext uri="{FF2B5EF4-FFF2-40B4-BE49-F238E27FC236}">
                    <a16:creationId xmlns:a16="http://schemas.microsoft.com/office/drawing/2014/main" id="{D2A30FA8-FCC4-414A-AAA6-EDAAAEFEA1C5}"/>
                  </a:ext>
                </a:extLst>
              </p:cNvPr>
              <p:cNvGrpSpPr/>
              <p:nvPr/>
            </p:nvGrpSpPr>
            <p:grpSpPr>
              <a:xfrm rot="5400000">
                <a:off x="6033008" y="1576186"/>
                <a:ext cx="518724" cy="2968770"/>
                <a:chOff x="8798485" y="86149"/>
                <a:chExt cx="518724" cy="2968770"/>
              </a:xfrm>
            </p:grpSpPr>
            <p:cxnSp>
              <p:nvCxnSpPr>
                <p:cNvPr id="95" name="Прямая со стрелкой 16">
                  <a:extLst>
                    <a:ext uri="{FF2B5EF4-FFF2-40B4-BE49-F238E27FC236}">
                      <a16:creationId xmlns:a16="http://schemas.microsoft.com/office/drawing/2014/main" id="{B59DB477-8104-42DF-B12E-B8FA20E6DA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7832824" y="1570534"/>
                  <a:ext cx="2968770" cy="0"/>
                </a:xfrm>
                <a:prstGeom prst="straightConnector1">
                  <a:avLst/>
                </a:prstGeom>
                <a:ln w="12700">
                  <a:solidFill>
                    <a:srgbClr val="FFE396"/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6" name="Oval 120">
                  <a:extLst>
                    <a:ext uri="{FF2B5EF4-FFF2-40B4-BE49-F238E27FC236}">
                      <a16:creationId xmlns:a16="http://schemas.microsoft.com/office/drawing/2014/main" id="{F10FBC0B-25C4-4746-B7E9-380DBAD96F9C}"/>
                    </a:ext>
                  </a:extLst>
                </p:cNvPr>
                <p:cNvSpPr/>
                <p:nvPr/>
              </p:nvSpPr>
              <p:spPr>
                <a:xfrm>
                  <a:off x="8798485" y="1342829"/>
                  <a:ext cx="360000" cy="360000"/>
                </a:xfrm>
                <a:prstGeom prst="ellipse">
                  <a:avLst/>
                </a:prstGeom>
                <a:solidFill>
                  <a:srgbClr val="FFE396">
                    <a:alpha val="40000"/>
                  </a:srgbClr>
                </a:solidFill>
                <a:ln>
                  <a:solidFill>
                    <a:srgbClr val="FFE3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8192"/>
                </a:p>
              </p:txBody>
            </p:sp>
            <p:sp>
              <p:nvSpPr>
                <p:cNvPr id="97" name="Oval 121">
                  <a:extLst>
                    <a:ext uri="{FF2B5EF4-FFF2-40B4-BE49-F238E27FC236}">
                      <a16:creationId xmlns:a16="http://schemas.microsoft.com/office/drawing/2014/main" id="{8E2407E2-1781-48D7-9707-872FFEDB7C62}"/>
                    </a:ext>
                  </a:extLst>
                </p:cNvPr>
                <p:cNvSpPr/>
                <p:nvPr/>
              </p:nvSpPr>
              <p:spPr>
                <a:xfrm>
                  <a:off x="8798485" y="1816534"/>
                  <a:ext cx="360000" cy="360000"/>
                </a:xfrm>
                <a:prstGeom prst="ellipse">
                  <a:avLst/>
                </a:prstGeom>
                <a:solidFill>
                  <a:srgbClr val="FFE396">
                    <a:alpha val="40000"/>
                  </a:srgbClr>
                </a:solidFill>
                <a:ln>
                  <a:solidFill>
                    <a:srgbClr val="FFE3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8192"/>
                </a:p>
              </p:txBody>
            </p:sp>
            <p:sp>
              <p:nvSpPr>
                <p:cNvPr id="99" name="Oval 122">
                  <a:extLst>
                    <a:ext uri="{FF2B5EF4-FFF2-40B4-BE49-F238E27FC236}">
                      <a16:creationId xmlns:a16="http://schemas.microsoft.com/office/drawing/2014/main" id="{DFBD8490-E1D0-463E-B447-DEFC5A157E9E}"/>
                    </a:ext>
                  </a:extLst>
                </p:cNvPr>
                <p:cNvSpPr/>
                <p:nvPr/>
              </p:nvSpPr>
              <p:spPr>
                <a:xfrm>
                  <a:off x="8798485" y="2292184"/>
                  <a:ext cx="360000" cy="360000"/>
                </a:xfrm>
                <a:prstGeom prst="ellipse">
                  <a:avLst/>
                </a:prstGeom>
                <a:solidFill>
                  <a:srgbClr val="FFE396">
                    <a:alpha val="40000"/>
                  </a:srgbClr>
                </a:solidFill>
                <a:ln>
                  <a:solidFill>
                    <a:srgbClr val="FFE3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8192"/>
                </a:p>
              </p:txBody>
            </p:sp>
            <p:sp>
              <p:nvSpPr>
                <p:cNvPr id="103" name="Oval 125">
                  <a:extLst>
                    <a:ext uri="{FF2B5EF4-FFF2-40B4-BE49-F238E27FC236}">
                      <a16:creationId xmlns:a16="http://schemas.microsoft.com/office/drawing/2014/main" id="{45975003-97D7-4371-ADD1-1AB43D556B86}"/>
                    </a:ext>
                  </a:extLst>
                </p:cNvPr>
                <p:cNvSpPr/>
                <p:nvPr/>
              </p:nvSpPr>
              <p:spPr>
                <a:xfrm>
                  <a:off x="8798485" y="869124"/>
                  <a:ext cx="360000" cy="360000"/>
                </a:xfrm>
                <a:prstGeom prst="ellipse">
                  <a:avLst/>
                </a:prstGeom>
                <a:solidFill>
                  <a:srgbClr val="FFE396">
                    <a:alpha val="40000"/>
                  </a:srgbClr>
                </a:solidFill>
                <a:ln>
                  <a:solidFill>
                    <a:srgbClr val="FFE3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8192"/>
                </a:p>
              </p:txBody>
            </p:sp>
            <p:cxnSp>
              <p:nvCxnSpPr>
                <p:cNvPr id="104" name="Прямая со стрелкой 16">
                  <a:extLst>
                    <a:ext uri="{FF2B5EF4-FFF2-40B4-BE49-F238E27FC236}">
                      <a16:creationId xmlns:a16="http://schemas.microsoft.com/office/drawing/2014/main" id="{23DF030A-20D6-4825-97C4-F9FB5F216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68754" y="1528242"/>
                  <a:ext cx="142103" cy="0"/>
                </a:xfrm>
                <a:prstGeom prst="straightConnector1">
                  <a:avLst/>
                </a:prstGeom>
                <a:ln w="12700">
                  <a:solidFill>
                    <a:srgbClr val="FFE396"/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Прямая со стрелкой 16">
                  <a:extLst>
                    <a:ext uri="{FF2B5EF4-FFF2-40B4-BE49-F238E27FC236}">
                      <a16:creationId xmlns:a16="http://schemas.microsoft.com/office/drawing/2014/main" id="{0C55BA42-21F2-4563-8A27-5387F33DAD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68754" y="1050928"/>
                  <a:ext cx="142103" cy="0"/>
                </a:xfrm>
                <a:prstGeom prst="straightConnector1">
                  <a:avLst/>
                </a:prstGeom>
                <a:ln w="12700">
                  <a:solidFill>
                    <a:srgbClr val="FFE396"/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Прямая со стрелкой 16">
                  <a:extLst>
                    <a:ext uri="{FF2B5EF4-FFF2-40B4-BE49-F238E27FC236}">
                      <a16:creationId xmlns:a16="http://schemas.microsoft.com/office/drawing/2014/main" id="{B14CE718-C135-47F3-8EAF-8DB9749E5E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68754" y="2005556"/>
                  <a:ext cx="142103" cy="0"/>
                </a:xfrm>
                <a:prstGeom prst="straightConnector1">
                  <a:avLst/>
                </a:prstGeom>
                <a:ln w="12700">
                  <a:solidFill>
                    <a:srgbClr val="FFE396"/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Прямая со стрелкой 16">
                  <a:extLst>
                    <a:ext uri="{FF2B5EF4-FFF2-40B4-BE49-F238E27FC236}">
                      <a16:creationId xmlns:a16="http://schemas.microsoft.com/office/drawing/2014/main" id="{75059832-B027-4814-9151-77F6E44FC4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68754" y="2482869"/>
                  <a:ext cx="142103" cy="0"/>
                </a:xfrm>
                <a:prstGeom prst="straightConnector1">
                  <a:avLst/>
                </a:prstGeom>
                <a:ln w="12700">
                  <a:solidFill>
                    <a:srgbClr val="FFE396"/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Oval 125">
                <a:extLst>
                  <a:ext uri="{FF2B5EF4-FFF2-40B4-BE49-F238E27FC236}">
                    <a16:creationId xmlns:a16="http://schemas.microsoft.com/office/drawing/2014/main" id="{C4E80699-7245-4BB2-A1D2-DF1D764748D1}"/>
                  </a:ext>
                </a:extLst>
              </p:cNvPr>
              <p:cNvSpPr/>
              <p:nvPr/>
            </p:nvSpPr>
            <p:spPr>
              <a:xfrm rot="5400000">
                <a:off x="7107484" y="2801209"/>
                <a:ext cx="360000" cy="360000"/>
              </a:xfrm>
              <a:prstGeom prst="ellipse">
                <a:avLst/>
              </a:prstGeom>
              <a:solidFill>
                <a:srgbClr val="FFE396">
                  <a:alpha val="40000"/>
                </a:srgbClr>
              </a:solidFill>
              <a:ln>
                <a:solidFill>
                  <a:srgbClr val="FFE3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8192"/>
              </a:p>
            </p:txBody>
          </p:sp>
          <p:cxnSp>
            <p:nvCxnSpPr>
              <p:cNvPr id="54" name="Прямая со стрелкой 16">
                <a:extLst>
                  <a:ext uri="{FF2B5EF4-FFF2-40B4-BE49-F238E27FC236}">
                    <a16:creationId xmlns:a16="http://schemas.microsoft.com/office/drawing/2014/main" id="{A69862F8-0546-4792-A65B-0E8C3A2704E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14629" y="3242530"/>
                <a:ext cx="142103" cy="0"/>
              </a:xfrm>
              <a:prstGeom prst="straightConnector1">
                <a:avLst/>
              </a:prstGeom>
              <a:ln w="12700">
                <a:solidFill>
                  <a:srgbClr val="FFE396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Oval 125">
                <a:extLst>
                  <a:ext uri="{FF2B5EF4-FFF2-40B4-BE49-F238E27FC236}">
                    <a16:creationId xmlns:a16="http://schemas.microsoft.com/office/drawing/2014/main" id="{AD33767C-C1AD-4677-A06A-D2AB5CBF68AE}"/>
                  </a:ext>
                </a:extLst>
              </p:cNvPr>
              <p:cNvSpPr/>
              <p:nvPr/>
            </p:nvSpPr>
            <p:spPr>
              <a:xfrm rot="5400000">
                <a:off x="7577384" y="2795180"/>
                <a:ext cx="360000" cy="360000"/>
              </a:xfrm>
              <a:prstGeom prst="ellipse">
                <a:avLst/>
              </a:prstGeom>
              <a:solidFill>
                <a:srgbClr val="FFE396">
                  <a:alpha val="40000"/>
                </a:srgbClr>
              </a:solidFill>
              <a:ln>
                <a:solidFill>
                  <a:srgbClr val="FFE3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8192"/>
              </a:p>
            </p:txBody>
          </p:sp>
          <p:cxnSp>
            <p:nvCxnSpPr>
              <p:cNvPr id="56" name="Прямая со стрелкой 16">
                <a:extLst>
                  <a:ext uri="{FF2B5EF4-FFF2-40B4-BE49-F238E27FC236}">
                    <a16:creationId xmlns:a16="http://schemas.microsoft.com/office/drawing/2014/main" id="{F4320E16-1288-4763-B0BC-A6984A0978D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684529" y="3236501"/>
                <a:ext cx="142103" cy="0"/>
              </a:xfrm>
              <a:prstGeom prst="straightConnector1">
                <a:avLst/>
              </a:prstGeom>
              <a:ln w="12700">
                <a:solidFill>
                  <a:srgbClr val="FFE396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id="{402180E9-0B72-4162-B716-2F9B93ACA2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76563" y="1340131"/>
              <a:ext cx="634041" cy="4426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730963F-8CC9-4530-B27A-28BB1D1DC05F}"/>
                </a:ext>
              </a:extLst>
            </p:cNvPr>
            <p:cNvSpPr txBox="1"/>
            <p:nvPr/>
          </p:nvSpPr>
          <p:spPr>
            <a:xfrm>
              <a:off x="6434424" y="1104121"/>
              <a:ext cx="30460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Уровень вопроса,</a:t>
              </a:r>
              <a:br>
                <a:rPr lang="ru-RU" sz="1600" dirty="0">
                  <a:solidFill>
                    <a:schemeClr val="bg1"/>
                  </a:solidFill>
                  <a:latin typeface="Montserrat" panose="00000500000000000000" pitchFamily="2" charset="-52"/>
                </a:rPr>
              </a:br>
              <a:r>
                <a:rPr lang="ru-RU" sz="16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один навык </a:t>
              </a:r>
              <a:r>
                <a:rPr lang="en-US" sz="16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= </a:t>
              </a:r>
              <a:r>
                <a:rPr lang="ru-RU" sz="16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один вопрос</a:t>
              </a:r>
            </a:p>
          </p:txBody>
        </p:sp>
        <p:cxnSp>
          <p:nvCxnSpPr>
            <p:cNvPr id="59" name="Прямая соединительная линия 58">
              <a:extLst>
                <a:ext uri="{FF2B5EF4-FFF2-40B4-BE49-F238E27FC236}">
                  <a16:creationId xmlns:a16="http://schemas.microsoft.com/office/drawing/2014/main" id="{1ACACB1F-037F-419C-A122-387E51D62E00}"/>
                </a:ext>
              </a:extLst>
            </p:cNvPr>
            <p:cNvCxnSpPr>
              <a:cxnSpLocks/>
            </p:cNvCxnSpPr>
            <p:nvPr/>
          </p:nvCxnSpPr>
          <p:spPr>
            <a:xfrm>
              <a:off x="3954814" y="1906748"/>
              <a:ext cx="235579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24A6693-8D0E-4A86-8078-F5873F5EF8D9}"/>
                </a:ext>
              </a:extLst>
            </p:cNvPr>
            <p:cNvSpPr txBox="1"/>
            <p:nvPr/>
          </p:nvSpPr>
          <p:spPr>
            <a:xfrm>
              <a:off x="6425093" y="1749499"/>
              <a:ext cx="39437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>
                  <a:solidFill>
                    <a:schemeClr val="bg1"/>
                  </a:solidFill>
                  <a:latin typeface="Montserrat" panose="00000500000000000000" pitchFamily="2" charset="-52"/>
                </a:rPr>
                <a:t>Уровень кейса (</a:t>
              </a:r>
              <a:r>
                <a:rPr lang="ru-RU" sz="16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ролевой ситуации)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896323B-54AB-0FC6-225F-7AC7626334A5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13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21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24">
            <a:extLst>
              <a:ext uri="{FF2B5EF4-FFF2-40B4-BE49-F238E27FC236}">
                <a16:creationId xmlns:a16="http://schemas.microsoft.com/office/drawing/2014/main" id="{0D1446A9-0636-463D-9DB5-9DE3C9A82036}"/>
              </a:ext>
            </a:extLst>
          </p:cNvPr>
          <p:cNvSpPr/>
          <p:nvPr/>
        </p:nvSpPr>
        <p:spPr>
          <a:xfrm>
            <a:off x="4746000" y="2977385"/>
            <a:ext cx="2700000" cy="900000"/>
          </a:xfrm>
          <a:prstGeom prst="roundRect">
            <a:avLst>
              <a:gd name="adj" fmla="val 50000"/>
            </a:avLst>
          </a:prstGeom>
          <a:solidFill>
            <a:srgbClr val="FFE396"/>
          </a:solidFill>
          <a:ln w="190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Black" pitchFamily="2" charset="0"/>
              </a:rPr>
              <a:t> Компетенции</a:t>
            </a:r>
            <a:br>
              <a:rPr lang="ru-RU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Black" pitchFamily="2" charset="0"/>
              </a:rPr>
            </a:br>
            <a:r>
              <a:rPr lang="ru-RU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Black" pitchFamily="2" charset="0"/>
              </a:rPr>
              <a:t>ИТ-специалиста</a:t>
            </a:r>
            <a:endParaRPr lang="ru-RU" sz="1600" dirty="0">
              <a:solidFill>
                <a:schemeClr val="tx2">
                  <a:lumMod val="90000"/>
                  <a:lumOff val="10000"/>
                </a:schemeClr>
              </a:solidFill>
              <a:latin typeface="Montserrat" pitchFamily="2" charset="0"/>
            </a:endParaRPr>
          </a:p>
        </p:txBody>
      </p:sp>
      <p:sp>
        <p:nvSpPr>
          <p:cNvPr id="19" name="Прямоугольник: скругленные углы 24">
            <a:extLst>
              <a:ext uri="{FF2B5EF4-FFF2-40B4-BE49-F238E27FC236}">
                <a16:creationId xmlns:a16="http://schemas.microsoft.com/office/drawing/2014/main" id="{1775EFB4-AD1E-4FB9-A6F9-71978946E9BC}"/>
              </a:ext>
            </a:extLst>
          </p:cNvPr>
          <p:cNvSpPr/>
          <p:nvPr/>
        </p:nvSpPr>
        <p:spPr>
          <a:xfrm>
            <a:off x="1418867" y="4066805"/>
            <a:ext cx="2700000" cy="720000"/>
          </a:xfrm>
          <a:prstGeom prst="roundRect">
            <a:avLst>
              <a:gd name="adj" fmla="val 19298"/>
            </a:avLst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FFE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400" b="1" dirty="0">
                <a:solidFill>
                  <a:srgbClr val="FFE396"/>
                </a:solidFill>
                <a:latin typeface="Montserrat" pitchFamily="2" charset="0"/>
              </a:rPr>
              <a:t>КРЕАТИВНОСТИ</a:t>
            </a:r>
            <a:br>
              <a:rPr lang="ru-RU" sz="1400" b="1" dirty="0">
                <a:solidFill>
                  <a:srgbClr val="FFE396"/>
                </a:solidFill>
                <a:latin typeface="Montserrat" pitchFamily="2" charset="0"/>
              </a:rPr>
            </a:br>
            <a:r>
              <a:rPr lang="ru-RU" sz="1400" b="1" dirty="0">
                <a:solidFill>
                  <a:srgbClr val="FFE396"/>
                </a:solidFill>
                <a:latin typeface="Montserrat" pitchFamily="2" charset="0"/>
              </a:rPr>
              <a:t>И РАЗВИТИЯ</a:t>
            </a:r>
          </a:p>
        </p:txBody>
      </p:sp>
      <p:sp>
        <p:nvSpPr>
          <p:cNvPr id="21" name="Прямоугольник: скругленные углы 24">
            <a:extLst>
              <a:ext uri="{FF2B5EF4-FFF2-40B4-BE49-F238E27FC236}">
                <a16:creationId xmlns:a16="http://schemas.microsoft.com/office/drawing/2014/main" id="{B0DFD417-CF5D-4E02-9E94-FDFF3F8E2195}"/>
              </a:ext>
            </a:extLst>
          </p:cNvPr>
          <p:cNvSpPr/>
          <p:nvPr/>
        </p:nvSpPr>
        <p:spPr>
          <a:xfrm>
            <a:off x="4744979" y="4066805"/>
            <a:ext cx="2700000" cy="720000"/>
          </a:xfrm>
          <a:prstGeom prst="roundRect">
            <a:avLst>
              <a:gd name="adj" fmla="val 20351"/>
            </a:avLst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FFE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400" b="1" dirty="0">
                <a:solidFill>
                  <a:srgbClr val="FFE396"/>
                </a:solidFill>
                <a:latin typeface="Montserrat" pitchFamily="2" charset="0"/>
              </a:rPr>
              <a:t>ТЕХНИЧЕСКАЯ</a:t>
            </a:r>
          </a:p>
        </p:txBody>
      </p:sp>
      <p:sp>
        <p:nvSpPr>
          <p:cNvPr id="22" name="Прямоугольник: скругленные углы 24">
            <a:extLst>
              <a:ext uri="{FF2B5EF4-FFF2-40B4-BE49-F238E27FC236}">
                <a16:creationId xmlns:a16="http://schemas.microsoft.com/office/drawing/2014/main" id="{AED4B4D5-180E-4ABA-B251-83B60318843E}"/>
              </a:ext>
            </a:extLst>
          </p:cNvPr>
          <p:cNvSpPr/>
          <p:nvPr/>
        </p:nvSpPr>
        <p:spPr>
          <a:xfrm>
            <a:off x="8073133" y="4066805"/>
            <a:ext cx="2700000" cy="720000"/>
          </a:xfrm>
          <a:prstGeom prst="roundRect">
            <a:avLst>
              <a:gd name="adj" fmla="val 20351"/>
            </a:avLst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FFE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400" b="1" dirty="0">
                <a:solidFill>
                  <a:srgbClr val="FFE396"/>
                </a:solidFill>
                <a:latin typeface="Montserrat" pitchFamily="2" charset="0"/>
              </a:rPr>
              <a:t>ОРГАНИЗАЦИОННО-</a:t>
            </a:r>
          </a:p>
          <a:p>
            <a:pPr algn="ctr"/>
            <a:r>
              <a:rPr lang="ru-RU" sz="1400" b="1" dirty="0">
                <a:solidFill>
                  <a:srgbClr val="FFE396"/>
                </a:solidFill>
                <a:latin typeface="Montserrat" pitchFamily="2" charset="0"/>
              </a:rPr>
              <a:t>УПРАВЛЕНЧЕСКАЯ</a:t>
            </a:r>
          </a:p>
        </p:txBody>
      </p:sp>
      <p:sp>
        <p:nvSpPr>
          <p:cNvPr id="18" name="Прямоугольник: скругленные углы 24">
            <a:extLst>
              <a:ext uri="{FF2B5EF4-FFF2-40B4-BE49-F238E27FC236}">
                <a16:creationId xmlns:a16="http://schemas.microsoft.com/office/drawing/2014/main" id="{69D9C933-CF4C-4ED6-B243-DAB058795824}"/>
              </a:ext>
            </a:extLst>
          </p:cNvPr>
          <p:cNvSpPr/>
          <p:nvPr/>
        </p:nvSpPr>
        <p:spPr>
          <a:xfrm>
            <a:off x="2915113" y="2067965"/>
            <a:ext cx="2700000" cy="720000"/>
          </a:xfrm>
          <a:prstGeom prst="roundRect">
            <a:avLst>
              <a:gd name="adj" fmla="val 23512"/>
            </a:avLst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FFE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400" b="1" dirty="0">
                <a:solidFill>
                  <a:srgbClr val="FFE396"/>
                </a:solidFill>
                <a:latin typeface="Montserrat" pitchFamily="2" charset="0"/>
              </a:rPr>
              <a:t>АНАЛИТИЧЕСКАЯ</a:t>
            </a:r>
          </a:p>
        </p:txBody>
      </p:sp>
      <p:sp>
        <p:nvSpPr>
          <p:cNvPr id="14" name="Прямоугольник: скругленные углы 24">
            <a:extLst>
              <a:ext uri="{FF2B5EF4-FFF2-40B4-BE49-F238E27FC236}">
                <a16:creationId xmlns:a16="http://schemas.microsoft.com/office/drawing/2014/main" id="{F849DF1F-9375-4570-A82A-608434830231}"/>
              </a:ext>
            </a:extLst>
          </p:cNvPr>
          <p:cNvSpPr/>
          <p:nvPr/>
        </p:nvSpPr>
        <p:spPr>
          <a:xfrm>
            <a:off x="4331301" y="1205571"/>
            <a:ext cx="1779512" cy="682196"/>
          </a:xfrm>
          <a:prstGeom prst="roundRect">
            <a:avLst>
              <a:gd name="adj" fmla="val 23512"/>
            </a:avLst>
          </a:prstGeom>
          <a:solidFill>
            <a:schemeClr val="tx1">
              <a:lumMod val="75000"/>
              <a:lumOff val="25000"/>
              <a:alpha val="40000"/>
            </a:schemeClr>
          </a:solidFill>
          <a:ln w="12700">
            <a:solidFill>
              <a:srgbClr val="FFE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ru-RU" sz="1200" dirty="0">
                <a:solidFill>
                  <a:srgbClr val="FFE396"/>
                </a:solidFill>
                <a:latin typeface="Montserrat" pitchFamily="2" charset="0"/>
              </a:rPr>
              <a:t>Стратегическое мышление</a:t>
            </a:r>
          </a:p>
        </p:txBody>
      </p:sp>
      <p:sp>
        <p:nvSpPr>
          <p:cNvPr id="15" name="Прямоугольник: скругленные углы 24">
            <a:extLst>
              <a:ext uri="{FF2B5EF4-FFF2-40B4-BE49-F238E27FC236}">
                <a16:creationId xmlns:a16="http://schemas.microsoft.com/office/drawing/2014/main" id="{9344648E-B217-411C-9DB5-501BDAA41CAD}"/>
              </a:ext>
            </a:extLst>
          </p:cNvPr>
          <p:cNvSpPr/>
          <p:nvPr/>
        </p:nvSpPr>
        <p:spPr>
          <a:xfrm>
            <a:off x="3375357" y="405423"/>
            <a:ext cx="1779512" cy="682196"/>
          </a:xfrm>
          <a:prstGeom prst="roundRect">
            <a:avLst>
              <a:gd name="adj" fmla="val 23512"/>
            </a:avLst>
          </a:prstGeom>
          <a:solidFill>
            <a:schemeClr val="tx1">
              <a:lumMod val="75000"/>
              <a:lumOff val="25000"/>
              <a:alpha val="40000"/>
            </a:schemeClr>
          </a:solidFill>
          <a:ln w="12700">
            <a:solidFill>
              <a:srgbClr val="FFE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ru-RU" sz="1200" dirty="0">
                <a:solidFill>
                  <a:srgbClr val="FFE396"/>
                </a:solidFill>
                <a:latin typeface="Montserrat" pitchFamily="2" charset="0"/>
              </a:rPr>
              <a:t>Критическое мышление</a:t>
            </a:r>
          </a:p>
        </p:txBody>
      </p:sp>
      <p:sp>
        <p:nvSpPr>
          <p:cNvPr id="20" name="Прямоугольник: скругленные углы 24">
            <a:extLst>
              <a:ext uri="{FF2B5EF4-FFF2-40B4-BE49-F238E27FC236}">
                <a16:creationId xmlns:a16="http://schemas.microsoft.com/office/drawing/2014/main" id="{A50E2E21-1456-4712-9175-E4C7941A82FF}"/>
              </a:ext>
            </a:extLst>
          </p:cNvPr>
          <p:cNvSpPr/>
          <p:nvPr/>
        </p:nvSpPr>
        <p:spPr>
          <a:xfrm>
            <a:off x="6574844" y="2067965"/>
            <a:ext cx="2700000" cy="720000"/>
          </a:xfrm>
          <a:prstGeom prst="roundRect">
            <a:avLst>
              <a:gd name="adj" fmla="val 25620"/>
            </a:avLst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FFE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400" b="1" dirty="0">
                <a:solidFill>
                  <a:srgbClr val="FFE396"/>
                </a:solidFill>
                <a:latin typeface="Montserrat" pitchFamily="2" charset="0"/>
              </a:rPr>
              <a:t>КОММУНИКАТИВНАЯ</a:t>
            </a:r>
          </a:p>
        </p:txBody>
      </p:sp>
      <p:sp>
        <p:nvSpPr>
          <p:cNvPr id="23" name="Прямоугольник: скругленные углы 24">
            <a:extLst>
              <a:ext uri="{FF2B5EF4-FFF2-40B4-BE49-F238E27FC236}">
                <a16:creationId xmlns:a16="http://schemas.microsoft.com/office/drawing/2014/main" id="{A1EE67F8-6AE8-425C-96BF-49DEAAAB3689}"/>
              </a:ext>
            </a:extLst>
          </p:cNvPr>
          <p:cNvSpPr/>
          <p:nvPr/>
        </p:nvSpPr>
        <p:spPr>
          <a:xfrm>
            <a:off x="6079144" y="400618"/>
            <a:ext cx="1779512" cy="682196"/>
          </a:xfrm>
          <a:prstGeom prst="roundRect">
            <a:avLst>
              <a:gd name="adj" fmla="val 23512"/>
            </a:avLst>
          </a:prstGeom>
          <a:solidFill>
            <a:schemeClr val="tx1">
              <a:lumMod val="75000"/>
              <a:lumOff val="25000"/>
              <a:alpha val="40000"/>
            </a:schemeClr>
          </a:solidFill>
          <a:ln w="12700">
            <a:solidFill>
              <a:srgbClr val="FFE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ru-RU" sz="1200" dirty="0">
                <a:solidFill>
                  <a:srgbClr val="FFE396"/>
                </a:solidFill>
                <a:latin typeface="Montserrat" pitchFamily="2" charset="0"/>
              </a:rPr>
              <a:t>Общение</a:t>
            </a:r>
            <a:br>
              <a:rPr lang="ru-RU" sz="1200" dirty="0">
                <a:solidFill>
                  <a:srgbClr val="FFE396"/>
                </a:solidFill>
                <a:latin typeface="Montserrat" pitchFamily="2" charset="0"/>
              </a:rPr>
            </a:br>
            <a:r>
              <a:rPr lang="ru-RU" sz="1200" dirty="0">
                <a:solidFill>
                  <a:srgbClr val="FFE396"/>
                </a:solidFill>
                <a:latin typeface="Montserrat" pitchFamily="2" charset="0"/>
              </a:rPr>
              <a:t>с заказчиком</a:t>
            </a:r>
          </a:p>
        </p:txBody>
      </p:sp>
      <p:sp>
        <p:nvSpPr>
          <p:cNvPr id="24" name="Прямоугольник: скругленные углы 24">
            <a:extLst>
              <a:ext uri="{FF2B5EF4-FFF2-40B4-BE49-F238E27FC236}">
                <a16:creationId xmlns:a16="http://schemas.microsoft.com/office/drawing/2014/main" id="{D78D82C1-15CA-4C6B-A3E5-82BC33C419BE}"/>
              </a:ext>
            </a:extLst>
          </p:cNvPr>
          <p:cNvSpPr/>
          <p:nvPr/>
        </p:nvSpPr>
        <p:spPr>
          <a:xfrm>
            <a:off x="7991033" y="400618"/>
            <a:ext cx="1779512" cy="682196"/>
          </a:xfrm>
          <a:prstGeom prst="roundRect">
            <a:avLst>
              <a:gd name="adj" fmla="val 23512"/>
            </a:avLst>
          </a:prstGeom>
          <a:solidFill>
            <a:schemeClr val="tx1">
              <a:lumMod val="75000"/>
              <a:lumOff val="25000"/>
              <a:alpha val="40000"/>
            </a:schemeClr>
          </a:solidFill>
          <a:ln w="12700">
            <a:solidFill>
              <a:srgbClr val="FFE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ru-RU" sz="1200" dirty="0">
                <a:solidFill>
                  <a:srgbClr val="FFE396"/>
                </a:solidFill>
                <a:latin typeface="Montserrat" pitchFamily="2" charset="0"/>
              </a:rPr>
              <a:t>Конструктивный диалог и обратная связь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4BED89FD-9C8C-4AA5-955F-41343A3A9BF6}"/>
              </a:ext>
            </a:extLst>
          </p:cNvPr>
          <p:cNvSpPr/>
          <p:nvPr/>
        </p:nvSpPr>
        <p:spPr>
          <a:xfrm>
            <a:off x="7035089" y="1200479"/>
            <a:ext cx="1779512" cy="682196"/>
          </a:xfrm>
          <a:prstGeom prst="roundRect">
            <a:avLst>
              <a:gd name="adj" fmla="val 23512"/>
            </a:avLst>
          </a:prstGeom>
          <a:solidFill>
            <a:schemeClr val="tx1">
              <a:lumMod val="75000"/>
              <a:lumOff val="25000"/>
              <a:alpha val="40000"/>
            </a:schemeClr>
          </a:solidFill>
          <a:ln w="12700">
            <a:solidFill>
              <a:srgbClr val="FFE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ru-RU" sz="1200" dirty="0">
                <a:solidFill>
                  <a:srgbClr val="FFE396"/>
                </a:solidFill>
                <a:latin typeface="Montserrat" pitchFamily="2" charset="0"/>
              </a:rPr>
              <a:t>Структурированное изложение информации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5D9D5A0-694C-4DEE-8862-C4309CFFFDDD}"/>
              </a:ext>
            </a:extLst>
          </p:cNvPr>
          <p:cNvGrpSpPr/>
          <p:nvPr/>
        </p:nvGrpSpPr>
        <p:grpSpPr>
          <a:xfrm>
            <a:off x="923166" y="4967003"/>
            <a:ext cx="3691401" cy="1508150"/>
            <a:chOff x="923166" y="4967003"/>
            <a:chExt cx="3691401" cy="1508150"/>
          </a:xfrm>
        </p:grpSpPr>
        <p:sp>
          <p:nvSpPr>
            <p:cNvPr id="26" name="Прямоугольник: скругленные углы 24">
              <a:extLst>
                <a:ext uri="{FF2B5EF4-FFF2-40B4-BE49-F238E27FC236}">
                  <a16:creationId xmlns:a16="http://schemas.microsoft.com/office/drawing/2014/main" id="{988116F8-7CB5-4C73-9703-91A549C76258}"/>
                </a:ext>
              </a:extLst>
            </p:cNvPr>
            <p:cNvSpPr/>
            <p:nvPr/>
          </p:nvSpPr>
          <p:spPr>
            <a:xfrm>
              <a:off x="923166" y="4967003"/>
              <a:ext cx="1779512" cy="682196"/>
            </a:xfrm>
            <a:prstGeom prst="roundRect">
              <a:avLst>
                <a:gd name="adj" fmla="val 23512"/>
              </a:avLst>
            </a:prstGeom>
            <a:solidFill>
              <a:schemeClr val="tx1">
                <a:lumMod val="75000"/>
                <a:lumOff val="25000"/>
                <a:alpha val="40000"/>
              </a:schemeClr>
            </a:solidFill>
            <a:ln w="12700">
              <a:solidFill>
                <a:srgbClr val="FFE3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ru-RU" sz="1200" dirty="0">
                  <a:solidFill>
                    <a:srgbClr val="FFE396"/>
                  </a:solidFill>
                  <a:latin typeface="Montserrat" pitchFamily="2" charset="0"/>
                </a:rPr>
                <a:t>Наставничество</a:t>
              </a:r>
            </a:p>
          </p:txBody>
        </p:sp>
        <p:sp>
          <p:nvSpPr>
            <p:cNvPr id="27" name="Прямоугольник: скругленные углы 24">
              <a:extLst>
                <a:ext uri="{FF2B5EF4-FFF2-40B4-BE49-F238E27FC236}">
                  <a16:creationId xmlns:a16="http://schemas.microsoft.com/office/drawing/2014/main" id="{3322DD90-19FF-4862-8EB4-F34F7704158D}"/>
                </a:ext>
              </a:extLst>
            </p:cNvPr>
            <p:cNvSpPr/>
            <p:nvPr/>
          </p:nvSpPr>
          <p:spPr>
            <a:xfrm>
              <a:off x="2835055" y="4967003"/>
              <a:ext cx="1779512" cy="682196"/>
            </a:xfrm>
            <a:prstGeom prst="roundRect">
              <a:avLst>
                <a:gd name="adj" fmla="val 23512"/>
              </a:avLst>
            </a:prstGeom>
            <a:solidFill>
              <a:schemeClr val="tx1">
                <a:lumMod val="75000"/>
                <a:lumOff val="25000"/>
                <a:alpha val="40000"/>
              </a:schemeClr>
            </a:solidFill>
            <a:ln w="12700">
              <a:solidFill>
                <a:srgbClr val="FFE3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ru-RU" sz="1200" dirty="0">
                  <a:solidFill>
                    <a:srgbClr val="FFE396"/>
                  </a:solidFill>
                  <a:latin typeface="Montserrat" pitchFamily="2" charset="0"/>
                </a:rPr>
                <a:t>Самообучение</a:t>
              </a:r>
            </a:p>
          </p:txBody>
        </p:sp>
        <p:sp>
          <p:nvSpPr>
            <p:cNvPr id="28" name="Прямоугольник: скругленные углы 24">
              <a:extLst>
                <a:ext uri="{FF2B5EF4-FFF2-40B4-BE49-F238E27FC236}">
                  <a16:creationId xmlns:a16="http://schemas.microsoft.com/office/drawing/2014/main" id="{145D5510-14CA-443A-A0AB-0F3CD09C6460}"/>
                </a:ext>
              </a:extLst>
            </p:cNvPr>
            <p:cNvSpPr/>
            <p:nvPr/>
          </p:nvSpPr>
          <p:spPr>
            <a:xfrm>
              <a:off x="1879111" y="5792957"/>
              <a:ext cx="1779512" cy="682196"/>
            </a:xfrm>
            <a:prstGeom prst="roundRect">
              <a:avLst>
                <a:gd name="adj" fmla="val 23512"/>
              </a:avLst>
            </a:prstGeom>
            <a:solidFill>
              <a:schemeClr val="tx1">
                <a:lumMod val="75000"/>
                <a:lumOff val="25000"/>
                <a:alpha val="40000"/>
              </a:schemeClr>
            </a:solidFill>
            <a:ln w="12700">
              <a:solidFill>
                <a:srgbClr val="FFE3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ru-RU" sz="1200" dirty="0">
                  <a:solidFill>
                    <a:srgbClr val="FFE396"/>
                  </a:solidFill>
                  <a:latin typeface="Montserrat" pitchFamily="2" charset="0"/>
                </a:rPr>
                <a:t>Креативность</a:t>
              </a:r>
              <a:br>
                <a:rPr lang="ru-RU" sz="1200" dirty="0">
                  <a:solidFill>
                    <a:srgbClr val="FFE396"/>
                  </a:solidFill>
                  <a:latin typeface="Montserrat" pitchFamily="2" charset="0"/>
                </a:rPr>
              </a:br>
              <a:r>
                <a:rPr lang="ru-RU" sz="1200" dirty="0">
                  <a:solidFill>
                    <a:srgbClr val="FFE396"/>
                  </a:solidFill>
                  <a:latin typeface="Montserrat" pitchFamily="2" charset="0"/>
                </a:rPr>
                <a:t>и инновации</a:t>
              </a:r>
            </a:p>
          </p:txBody>
        </p:sp>
      </p:grpSp>
      <p:cxnSp>
        <p:nvCxnSpPr>
          <p:cNvPr id="5" name="Прямая со стрелкой 16">
            <a:extLst>
              <a:ext uri="{FF2B5EF4-FFF2-40B4-BE49-F238E27FC236}">
                <a16:creationId xmlns:a16="http://schemas.microsoft.com/office/drawing/2014/main" id="{61E1C986-38EF-4863-A1A9-2EB5D209E6FA}"/>
              </a:ext>
            </a:extLst>
          </p:cNvPr>
          <p:cNvCxnSpPr>
            <a:cxnSpLocks/>
          </p:cNvCxnSpPr>
          <p:nvPr/>
        </p:nvCxnSpPr>
        <p:spPr>
          <a:xfrm flipV="1">
            <a:off x="4265113" y="2792771"/>
            <a:ext cx="0" cy="590569"/>
          </a:xfrm>
          <a:prstGeom prst="straightConnector1">
            <a:avLst/>
          </a:prstGeom>
          <a:ln w="19050">
            <a:solidFill>
              <a:srgbClr val="FFE39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16">
            <a:extLst>
              <a:ext uri="{FF2B5EF4-FFF2-40B4-BE49-F238E27FC236}">
                <a16:creationId xmlns:a16="http://schemas.microsoft.com/office/drawing/2014/main" id="{8527280E-1038-44A3-AF9D-E0BB0F61E443}"/>
              </a:ext>
            </a:extLst>
          </p:cNvPr>
          <p:cNvCxnSpPr>
            <a:cxnSpLocks/>
          </p:cNvCxnSpPr>
          <p:nvPr/>
        </p:nvCxnSpPr>
        <p:spPr>
          <a:xfrm>
            <a:off x="2768868" y="3488676"/>
            <a:ext cx="0" cy="575282"/>
          </a:xfrm>
          <a:prstGeom prst="straightConnector1">
            <a:avLst/>
          </a:prstGeom>
          <a:ln w="19050">
            <a:solidFill>
              <a:srgbClr val="FFE39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16">
            <a:extLst>
              <a:ext uri="{FF2B5EF4-FFF2-40B4-BE49-F238E27FC236}">
                <a16:creationId xmlns:a16="http://schemas.microsoft.com/office/drawing/2014/main" id="{D01F10ED-D529-4F8B-8F79-3E5AEF54F482}"/>
              </a:ext>
            </a:extLst>
          </p:cNvPr>
          <p:cNvCxnSpPr>
            <a:cxnSpLocks/>
          </p:cNvCxnSpPr>
          <p:nvPr/>
        </p:nvCxnSpPr>
        <p:spPr>
          <a:xfrm>
            <a:off x="6094979" y="3761772"/>
            <a:ext cx="0" cy="302186"/>
          </a:xfrm>
          <a:prstGeom prst="straightConnector1">
            <a:avLst/>
          </a:prstGeom>
          <a:ln w="19050">
            <a:solidFill>
              <a:srgbClr val="FFE39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16">
            <a:extLst>
              <a:ext uri="{FF2B5EF4-FFF2-40B4-BE49-F238E27FC236}">
                <a16:creationId xmlns:a16="http://schemas.microsoft.com/office/drawing/2014/main" id="{1F5F3338-ED7E-4BB1-B929-1AFAC276E505}"/>
              </a:ext>
            </a:extLst>
          </p:cNvPr>
          <p:cNvCxnSpPr>
            <a:cxnSpLocks/>
          </p:cNvCxnSpPr>
          <p:nvPr/>
        </p:nvCxnSpPr>
        <p:spPr>
          <a:xfrm>
            <a:off x="9468158" y="3460051"/>
            <a:ext cx="0" cy="603907"/>
          </a:xfrm>
          <a:prstGeom prst="straightConnector1">
            <a:avLst/>
          </a:prstGeom>
          <a:ln w="19050">
            <a:solidFill>
              <a:srgbClr val="FFE39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16">
            <a:extLst>
              <a:ext uri="{FF2B5EF4-FFF2-40B4-BE49-F238E27FC236}">
                <a16:creationId xmlns:a16="http://schemas.microsoft.com/office/drawing/2014/main" id="{B99A9E70-DD95-4BE9-812B-E130CBE891BF}"/>
              </a:ext>
            </a:extLst>
          </p:cNvPr>
          <p:cNvCxnSpPr>
            <a:cxnSpLocks/>
          </p:cNvCxnSpPr>
          <p:nvPr/>
        </p:nvCxnSpPr>
        <p:spPr>
          <a:xfrm flipV="1">
            <a:off x="7959931" y="2792771"/>
            <a:ext cx="0" cy="590569"/>
          </a:xfrm>
          <a:prstGeom prst="straightConnector1">
            <a:avLst/>
          </a:prstGeom>
          <a:ln w="19050">
            <a:solidFill>
              <a:srgbClr val="FFE39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: скругленные углы 24">
            <a:extLst>
              <a:ext uri="{FF2B5EF4-FFF2-40B4-BE49-F238E27FC236}">
                <a16:creationId xmlns:a16="http://schemas.microsoft.com/office/drawing/2014/main" id="{05897D85-B724-4827-876B-D8C4A9C85C3D}"/>
              </a:ext>
            </a:extLst>
          </p:cNvPr>
          <p:cNvSpPr/>
          <p:nvPr/>
        </p:nvSpPr>
        <p:spPr>
          <a:xfrm>
            <a:off x="5205223" y="5379980"/>
            <a:ext cx="1779512" cy="682196"/>
          </a:xfrm>
          <a:prstGeom prst="roundRect">
            <a:avLst>
              <a:gd name="adj" fmla="val 23512"/>
            </a:avLst>
          </a:prstGeom>
          <a:solidFill>
            <a:schemeClr val="tx1">
              <a:lumMod val="75000"/>
              <a:lumOff val="25000"/>
              <a:alpha val="40000"/>
            </a:schemeClr>
          </a:solidFill>
          <a:ln w="12700">
            <a:solidFill>
              <a:srgbClr val="FFE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ru-RU" sz="1200" dirty="0">
                <a:solidFill>
                  <a:srgbClr val="FFE396"/>
                </a:solidFill>
                <a:latin typeface="Montserrat" pitchFamily="2" charset="0"/>
              </a:rPr>
              <a:t>Индивидуальная для каждой специальности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AFC1CE6-B555-4576-9F2A-5E627F7A66EA}"/>
              </a:ext>
            </a:extLst>
          </p:cNvPr>
          <p:cNvGrpSpPr/>
          <p:nvPr/>
        </p:nvGrpSpPr>
        <p:grpSpPr>
          <a:xfrm>
            <a:off x="7622456" y="4967003"/>
            <a:ext cx="3691401" cy="1508150"/>
            <a:chOff x="923166" y="4967003"/>
            <a:chExt cx="3691401" cy="1508150"/>
          </a:xfrm>
        </p:grpSpPr>
        <p:sp>
          <p:nvSpPr>
            <p:cNvPr id="59" name="Прямоугольник: скругленные углы 24">
              <a:extLst>
                <a:ext uri="{FF2B5EF4-FFF2-40B4-BE49-F238E27FC236}">
                  <a16:creationId xmlns:a16="http://schemas.microsoft.com/office/drawing/2014/main" id="{054EB5FA-B4E1-4086-9EA6-1A2C4E04C18D}"/>
                </a:ext>
              </a:extLst>
            </p:cNvPr>
            <p:cNvSpPr/>
            <p:nvPr/>
          </p:nvSpPr>
          <p:spPr>
            <a:xfrm>
              <a:off x="923166" y="4967003"/>
              <a:ext cx="1779512" cy="682196"/>
            </a:xfrm>
            <a:prstGeom prst="roundRect">
              <a:avLst>
                <a:gd name="adj" fmla="val 23512"/>
              </a:avLst>
            </a:prstGeom>
            <a:solidFill>
              <a:schemeClr val="tx1">
                <a:lumMod val="75000"/>
                <a:lumOff val="25000"/>
                <a:alpha val="40000"/>
              </a:schemeClr>
            </a:solidFill>
            <a:ln w="12700">
              <a:solidFill>
                <a:srgbClr val="FFE3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ru-RU" sz="1200" dirty="0">
                  <a:solidFill>
                    <a:srgbClr val="FFE396"/>
                  </a:solidFill>
                  <a:latin typeface="Montserrat" pitchFamily="2" charset="0"/>
                </a:rPr>
                <a:t>Управление задачами</a:t>
              </a:r>
              <a:br>
                <a:rPr lang="ru-RU" sz="1200" dirty="0">
                  <a:solidFill>
                    <a:srgbClr val="FFE396"/>
                  </a:solidFill>
                  <a:latin typeface="Montserrat" pitchFamily="2" charset="0"/>
                </a:rPr>
              </a:br>
              <a:r>
                <a:rPr lang="ru-RU" sz="1200" dirty="0">
                  <a:solidFill>
                    <a:srgbClr val="FFE396"/>
                  </a:solidFill>
                  <a:latin typeface="Montserrat" pitchFamily="2" charset="0"/>
                </a:rPr>
                <a:t>и ресурсами</a:t>
              </a:r>
            </a:p>
          </p:txBody>
        </p:sp>
        <p:sp>
          <p:nvSpPr>
            <p:cNvPr id="60" name="Прямоугольник: скругленные углы 24">
              <a:extLst>
                <a:ext uri="{FF2B5EF4-FFF2-40B4-BE49-F238E27FC236}">
                  <a16:creationId xmlns:a16="http://schemas.microsoft.com/office/drawing/2014/main" id="{5A248E0F-BA65-4C9D-A937-4DB41B8CFE40}"/>
                </a:ext>
              </a:extLst>
            </p:cNvPr>
            <p:cNvSpPr/>
            <p:nvPr/>
          </p:nvSpPr>
          <p:spPr>
            <a:xfrm>
              <a:off x="2835055" y="4967003"/>
              <a:ext cx="1779512" cy="682196"/>
            </a:xfrm>
            <a:prstGeom prst="roundRect">
              <a:avLst>
                <a:gd name="adj" fmla="val 23512"/>
              </a:avLst>
            </a:prstGeom>
            <a:solidFill>
              <a:schemeClr val="tx1">
                <a:lumMod val="75000"/>
                <a:lumOff val="25000"/>
                <a:alpha val="40000"/>
              </a:schemeClr>
            </a:solidFill>
            <a:ln w="12700">
              <a:solidFill>
                <a:srgbClr val="FFE3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ru-RU" sz="1200" dirty="0">
                  <a:solidFill>
                    <a:srgbClr val="FFE396"/>
                  </a:solidFill>
                  <a:latin typeface="Montserrat" pitchFamily="2" charset="0"/>
                </a:rPr>
                <a:t>Лидерство</a:t>
              </a:r>
              <a:br>
                <a:rPr lang="ru-RU" sz="1200" dirty="0">
                  <a:solidFill>
                    <a:srgbClr val="FFE396"/>
                  </a:solidFill>
                  <a:latin typeface="Montserrat" pitchFamily="2" charset="0"/>
                </a:rPr>
              </a:br>
              <a:r>
                <a:rPr lang="ru-RU" sz="1200" dirty="0">
                  <a:solidFill>
                    <a:srgbClr val="FFE396"/>
                  </a:solidFill>
                  <a:latin typeface="Montserrat" pitchFamily="2" charset="0"/>
                </a:rPr>
                <a:t>и </a:t>
              </a:r>
              <a:r>
                <a:rPr lang="ru-RU" sz="1200" dirty="0" err="1">
                  <a:solidFill>
                    <a:srgbClr val="FFE396"/>
                  </a:solidFill>
                  <a:latin typeface="Montserrat" pitchFamily="2" charset="0"/>
                </a:rPr>
                <a:t>проактивность</a:t>
              </a:r>
              <a:endParaRPr lang="ru-RU" sz="1200" dirty="0">
                <a:solidFill>
                  <a:srgbClr val="FFE396"/>
                </a:solidFill>
                <a:latin typeface="Montserrat" pitchFamily="2" charset="0"/>
              </a:endParaRPr>
            </a:p>
          </p:txBody>
        </p:sp>
        <p:sp>
          <p:nvSpPr>
            <p:cNvPr id="62" name="Прямоугольник: скругленные углы 24">
              <a:extLst>
                <a:ext uri="{FF2B5EF4-FFF2-40B4-BE49-F238E27FC236}">
                  <a16:creationId xmlns:a16="http://schemas.microsoft.com/office/drawing/2014/main" id="{1EEADADC-0F55-404C-91AA-6EDEB1A4E871}"/>
                </a:ext>
              </a:extLst>
            </p:cNvPr>
            <p:cNvSpPr/>
            <p:nvPr/>
          </p:nvSpPr>
          <p:spPr>
            <a:xfrm>
              <a:off x="1879111" y="5792957"/>
              <a:ext cx="1779512" cy="682196"/>
            </a:xfrm>
            <a:prstGeom prst="roundRect">
              <a:avLst>
                <a:gd name="adj" fmla="val 23512"/>
              </a:avLst>
            </a:prstGeom>
            <a:solidFill>
              <a:schemeClr val="tx1">
                <a:lumMod val="75000"/>
                <a:lumOff val="25000"/>
                <a:alpha val="40000"/>
              </a:schemeClr>
            </a:solidFill>
            <a:ln w="12700">
              <a:solidFill>
                <a:srgbClr val="FFE3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ru-RU" sz="1200" dirty="0">
                  <a:solidFill>
                    <a:srgbClr val="FFE396"/>
                  </a:solidFill>
                  <a:latin typeface="Montserrat" pitchFamily="2" charset="0"/>
                </a:rPr>
                <a:t>Организация</a:t>
              </a:r>
              <a:br>
                <a:rPr lang="ru-RU" sz="1200" dirty="0">
                  <a:solidFill>
                    <a:srgbClr val="FFE396"/>
                  </a:solidFill>
                  <a:latin typeface="Montserrat" pitchFamily="2" charset="0"/>
                </a:rPr>
              </a:br>
              <a:r>
                <a:rPr lang="ru-RU" sz="1200" dirty="0">
                  <a:solidFill>
                    <a:srgbClr val="FFE396"/>
                  </a:solidFill>
                  <a:latin typeface="Montserrat" pitchFamily="2" charset="0"/>
                </a:rPr>
                <a:t>и контроль процессов</a:t>
              </a:r>
            </a:p>
          </p:txBody>
        </p:sp>
      </p:grpSp>
      <p:cxnSp>
        <p:nvCxnSpPr>
          <p:cNvPr id="63" name="Прямая со стрелкой 16">
            <a:extLst>
              <a:ext uri="{FF2B5EF4-FFF2-40B4-BE49-F238E27FC236}">
                <a16:creationId xmlns:a16="http://schemas.microsoft.com/office/drawing/2014/main" id="{9ECAEB63-CAF2-4232-858D-5964B4959BCC}"/>
              </a:ext>
            </a:extLst>
          </p:cNvPr>
          <p:cNvCxnSpPr>
            <a:cxnSpLocks/>
          </p:cNvCxnSpPr>
          <p:nvPr/>
        </p:nvCxnSpPr>
        <p:spPr>
          <a:xfrm flipH="1">
            <a:off x="7858656" y="742950"/>
            <a:ext cx="59794" cy="0"/>
          </a:xfrm>
          <a:prstGeom prst="straightConnector1">
            <a:avLst/>
          </a:prstGeom>
          <a:ln w="12700">
            <a:solidFill>
              <a:srgbClr val="FFE39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16">
            <a:extLst>
              <a:ext uri="{FF2B5EF4-FFF2-40B4-BE49-F238E27FC236}">
                <a16:creationId xmlns:a16="http://schemas.microsoft.com/office/drawing/2014/main" id="{6A950246-40F5-44D8-9CF1-8087B4B645DD}"/>
              </a:ext>
            </a:extLst>
          </p:cNvPr>
          <p:cNvCxnSpPr>
            <a:cxnSpLocks/>
          </p:cNvCxnSpPr>
          <p:nvPr/>
        </p:nvCxnSpPr>
        <p:spPr>
          <a:xfrm flipH="1">
            <a:off x="8814602" y="1542809"/>
            <a:ext cx="862798" cy="0"/>
          </a:xfrm>
          <a:prstGeom prst="straightConnector1">
            <a:avLst/>
          </a:prstGeom>
          <a:ln w="12700">
            <a:solidFill>
              <a:srgbClr val="FFE39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16">
            <a:extLst>
              <a:ext uri="{FF2B5EF4-FFF2-40B4-BE49-F238E27FC236}">
                <a16:creationId xmlns:a16="http://schemas.microsoft.com/office/drawing/2014/main" id="{69F5F87C-55AA-481E-8F87-5EF79F5FAB28}"/>
              </a:ext>
            </a:extLst>
          </p:cNvPr>
          <p:cNvCxnSpPr>
            <a:cxnSpLocks/>
          </p:cNvCxnSpPr>
          <p:nvPr/>
        </p:nvCxnSpPr>
        <p:spPr>
          <a:xfrm flipH="1">
            <a:off x="9770545" y="741716"/>
            <a:ext cx="59794" cy="0"/>
          </a:xfrm>
          <a:prstGeom prst="straightConnector1">
            <a:avLst/>
          </a:prstGeom>
          <a:ln w="12700">
            <a:solidFill>
              <a:srgbClr val="FFE39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16">
            <a:extLst>
              <a:ext uri="{FF2B5EF4-FFF2-40B4-BE49-F238E27FC236}">
                <a16:creationId xmlns:a16="http://schemas.microsoft.com/office/drawing/2014/main" id="{D641CD32-1F37-4A61-8E74-A1BA71A712A9}"/>
              </a:ext>
            </a:extLst>
          </p:cNvPr>
          <p:cNvCxnSpPr>
            <a:cxnSpLocks/>
          </p:cNvCxnSpPr>
          <p:nvPr/>
        </p:nvCxnSpPr>
        <p:spPr>
          <a:xfrm flipH="1">
            <a:off x="7924846" y="1146399"/>
            <a:ext cx="1828754" cy="0"/>
          </a:xfrm>
          <a:prstGeom prst="straightConnector1">
            <a:avLst/>
          </a:prstGeom>
          <a:ln w="12700">
            <a:solidFill>
              <a:srgbClr val="FFE39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16">
            <a:extLst>
              <a:ext uri="{FF2B5EF4-FFF2-40B4-BE49-F238E27FC236}">
                <a16:creationId xmlns:a16="http://schemas.microsoft.com/office/drawing/2014/main" id="{1A365C23-A6F6-4F44-A941-6B7842E1D0AA}"/>
              </a:ext>
            </a:extLst>
          </p:cNvPr>
          <p:cNvCxnSpPr>
            <a:cxnSpLocks/>
          </p:cNvCxnSpPr>
          <p:nvPr/>
        </p:nvCxnSpPr>
        <p:spPr>
          <a:xfrm flipV="1">
            <a:off x="9830339" y="741718"/>
            <a:ext cx="0" cy="1745638"/>
          </a:xfrm>
          <a:prstGeom prst="straightConnector1">
            <a:avLst/>
          </a:prstGeom>
          <a:ln w="12700">
            <a:solidFill>
              <a:srgbClr val="FFE39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16">
            <a:extLst>
              <a:ext uri="{FF2B5EF4-FFF2-40B4-BE49-F238E27FC236}">
                <a16:creationId xmlns:a16="http://schemas.microsoft.com/office/drawing/2014/main" id="{114B5209-13BF-44C8-9DC1-46D9B8E23C80}"/>
              </a:ext>
            </a:extLst>
          </p:cNvPr>
          <p:cNvCxnSpPr>
            <a:cxnSpLocks/>
          </p:cNvCxnSpPr>
          <p:nvPr/>
        </p:nvCxnSpPr>
        <p:spPr>
          <a:xfrm flipV="1">
            <a:off x="9753869" y="1146402"/>
            <a:ext cx="0" cy="1276661"/>
          </a:xfrm>
          <a:prstGeom prst="straightConnector1">
            <a:avLst/>
          </a:prstGeom>
          <a:ln w="12700">
            <a:solidFill>
              <a:srgbClr val="FFE39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16">
            <a:extLst>
              <a:ext uri="{FF2B5EF4-FFF2-40B4-BE49-F238E27FC236}">
                <a16:creationId xmlns:a16="http://schemas.microsoft.com/office/drawing/2014/main" id="{D58DEB29-323E-452E-9875-61E9F06A3C46}"/>
              </a:ext>
            </a:extLst>
          </p:cNvPr>
          <p:cNvCxnSpPr>
            <a:cxnSpLocks/>
          </p:cNvCxnSpPr>
          <p:nvPr/>
        </p:nvCxnSpPr>
        <p:spPr>
          <a:xfrm flipV="1">
            <a:off x="9677400" y="1542810"/>
            <a:ext cx="0" cy="815959"/>
          </a:xfrm>
          <a:prstGeom prst="straightConnector1">
            <a:avLst/>
          </a:prstGeom>
          <a:ln w="12700">
            <a:solidFill>
              <a:srgbClr val="FFE39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16">
            <a:extLst>
              <a:ext uri="{FF2B5EF4-FFF2-40B4-BE49-F238E27FC236}">
                <a16:creationId xmlns:a16="http://schemas.microsoft.com/office/drawing/2014/main" id="{D6997671-676D-4C9B-9A52-9977082A078F}"/>
              </a:ext>
            </a:extLst>
          </p:cNvPr>
          <p:cNvCxnSpPr>
            <a:cxnSpLocks/>
          </p:cNvCxnSpPr>
          <p:nvPr/>
        </p:nvCxnSpPr>
        <p:spPr>
          <a:xfrm flipH="1">
            <a:off x="9274845" y="2487356"/>
            <a:ext cx="555494" cy="1"/>
          </a:xfrm>
          <a:prstGeom prst="straightConnector1">
            <a:avLst/>
          </a:prstGeom>
          <a:ln w="12700">
            <a:solidFill>
              <a:srgbClr val="FFE39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16">
            <a:extLst>
              <a:ext uri="{FF2B5EF4-FFF2-40B4-BE49-F238E27FC236}">
                <a16:creationId xmlns:a16="http://schemas.microsoft.com/office/drawing/2014/main" id="{05AC4FB6-92CD-4DBB-A85E-72805F3A63E2}"/>
              </a:ext>
            </a:extLst>
          </p:cNvPr>
          <p:cNvCxnSpPr>
            <a:cxnSpLocks/>
          </p:cNvCxnSpPr>
          <p:nvPr/>
        </p:nvCxnSpPr>
        <p:spPr>
          <a:xfrm flipH="1">
            <a:off x="9274846" y="2423063"/>
            <a:ext cx="478754" cy="0"/>
          </a:xfrm>
          <a:prstGeom prst="straightConnector1">
            <a:avLst/>
          </a:prstGeom>
          <a:ln w="12700">
            <a:solidFill>
              <a:srgbClr val="FFE39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16">
            <a:extLst>
              <a:ext uri="{FF2B5EF4-FFF2-40B4-BE49-F238E27FC236}">
                <a16:creationId xmlns:a16="http://schemas.microsoft.com/office/drawing/2014/main" id="{0A7EA0A5-E96A-425D-857E-F9254F14120E}"/>
              </a:ext>
            </a:extLst>
          </p:cNvPr>
          <p:cNvCxnSpPr>
            <a:cxnSpLocks/>
          </p:cNvCxnSpPr>
          <p:nvPr/>
        </p:nvCxnSpPr>
        <p:spPr>
          <a:xfrm flipH="1">
            <a:off x="9274845" y="2358770"/>
            <a:ext cx="402555" cy="0"/>
          </a:xfrm>
          <a:prstGeom prst="straightConnector1">
            <a:avLst/>
          </a:prstGeom>
          <a:ln w="12700">
            <a:solidFill>
              <a:srgbClr val="FFE39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 стрелкой 16">
            <a:extLst>
              <a:ext uri="{FF2B5EF4-FFF2-40B4-BE49-F238E27FC236}">
                <a16:creationId xmlns:a16="http://schemas.microsoft.com/office/drawing/2014/main" id="{20E5E23F-C150-4427-8C4C-975398A395FD}"/>
              </a:ext>
            </a:extLst>
          </p:cNvPr>
          <p:cNvCxnSpPr>
            <a:cxnSpLocks/>
          </p:cNvCxnSpPr>
          <p:nvPr/>
        </p:nvCxnSpPr>
        <p:spPr>
          <a:xfrm flipV="1">
            <a:off x="7918450" y="741717"/>
            <a:ext cx="0" cy="404682"/>
          </a:xfrm>
          <a:prstGeom prst="straightConnector1">
            <a:avLst/>
          </a:prstGeom>
          <a:ln w="12700">
            <a:solidFill>
              <a:srgbClr val="FFE39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: скругленные углы 24">
            <a:extLst>
              <a:ext uri="{FF2B5EF4-FFF2-40B4-BE49-F238E27FC236}">
                <a16:creationId xmlns:a16="http://schemas.microsoft.com/office/drawing/2014/main" id="{5A00363A-92D5-488C-BA52-84802AF4B992}"/>
              </a:ext>
            </a:extLst>
          </p:cNvPr>
          <p:cNvSpPr/>
          <p:nvPr/>
        </p:nvSpPr>
        <p:spPr>
          <a:xfrm>
            <a:off x="2419412" y="1205571"/>
            <a:ext cx="1779512" cy="682196"/>
          </a:xfrm>
          <a:prstGeom prst="roundRect">
            <a:avLst>
              <a:gd name="adj" fmla="val 23512"/>
            </a:avLst>
          </a:prstGeom>
          <a:solidFill>
            <a:schemeClr val="tx1">
              <a:lumMod val="75000"/>
              <a:lumOff val="25000"/>
              <a:alpha val="40000"/>
            </a:schemeClr>
          </a:solidFill>
          <a:ln w="12700">
            <a:solidFill>
              <a:srgbClr val="FFE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ru-RU" sz="1200" dirty="0">
                <a:solidFill>
                  <a:srgbClr val="FFE396"/>
                </a:solidFill>
                <a:latin typeface="Montserrat" pitchFamily="2" charset="0"/>
              </a:rPr>
              <a:t>Системное мышление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CF50D167-4BCE-4E2B-81CC-A489D0E8C15E}"/>
              </a:ext>
            </a:extLst>
          </p:cNvPr>
          <p:cNvGrpSpPr/>
          <p:nvPr/>
        </p:nvGrpSpPr>
        <p:grpSpPr>
          <a:xfrm>
            <a:off x="2235704" y="741717"/>
            <a:ext cx="2095597" cy="1744406"/>
            <a:chOff x="2235704" y="741717"/>
            <a:chExt cx="2095597" cy="1744406"/>
          </a:xfrm>
        </p:grpSpPr>
        <p:cxnSp>
          <p:nvCxnSpPr>
            <p:cNvPr id="100" name="Прямая со стрелкой 16">
              <a:extLst>
                <a:ext uri="{FF2B5EF4-FFF2-40B4-BE49-F238E27FC236}">
                  <a16:creationId xmlns:a16="http://schemas.microsoft.com/office/drawing/2014/main" id="{0952961E-B235-4B02-82F2-753A4E1174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35704" y="2486123"/>
              <a:ext cx="679409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 стрелкой 16">
              <a:extLst>
                <a:ext uri="{FF2B5EF4-FFF2-40B4-BE49-F238E27FC236}">
                  <a16:creationId xmlns:a16="http://schemas.microsoft.com/office/drawing/2014/main" id="{C40CAE39-EE26-45E9-8F9E-2429C5E9D3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7131" y="2421830"/>
              <a:ext cx="617983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 стрелкой 16">
              <a:extLst>
                <a:ext uri="{FF2B5EF4-FFF2-40B4-BE49-F238E27FC236}">
                  <a16:creationId xmlns:a16="http://schemas.microsoft.com/office/drawing/2014/main" id="{838870A5-78A9-4D3E-BE92-1F33B96213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9620" y="2357537"/>
              <a:ext cx="555493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я со стрелкой 16">
              <a:extLst>
                <a:ext uri="{FF2B5EF4-FFF2-40B4-BE49-F238E27FC236}">
                  <a16:creationId xmlns:a16="http://schemas.microsoft.com/office/drawing/2014/main" id="{56F5CB88-3837-4762-877A-0F5522455D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35704" y="742510"/>
              <a:ext cx="1139653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 стрелкой 16">
              <a:extLst>
                <a:ext uri="{FF2B5EF4-FFF2-40B4-BE49-F238E27FC236}">
                  <a16:creationId xmlns:a16="http://schemas.microsoft.com/office/drawing/2014/main" id="{30526264-9690-4FD5-ACFC-2AEDB34A9C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71507" y="1542809"/>
              <a:ext cx="59794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 стрелкой 16">
              <a:extLst>
                <a:ext uri="{FF2B5EF4-FFF2-40B4-BE49-F238E27FC236}">
                  <a16:creationId xmlns:a16="http://schemas.microsoft.com/office/drawing/2014/main" id="{434580E8-0C10-4FE9-9A0E-AB8661E71A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7131" y="1542568"/>
              <a:ext cx="122282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 стрелкой 16">
              <a:extLst>
                <a:ext uri="{FF2B5EF4-FFF2-40B4-BE49-F238E27FC236}">
                  <a16:creationId xmlns:a16="http://schemas.microsoft.com/office/drawing/2014/main" id="{7C04FC3A-12EE-4076-A7E5-C8A9909C0F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1506" y="1541577"/>
              <a:ext cx="1" cy="431484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 стрелкой 16">
              <a:extLst>
                <a:ext uri="{FF2B5EF4-FFF2-40B4-BE49-F238E27FC236}">
                  <a16:creationId xmlns:a16="http://schemas.microsoft.com/office/drawing/2014/main" id="{9FE8DA4E-DAEF-45D3-B36F-9721A5E7DA8C}"/>
                </a:ext>
              </a:extLst>
            </p:cNvPr>
            <p:cNvCxnSpPr>
              <a:cxnSpLocks/>
            </p:cNvCxnSpPr>
            <p:nvPr/>
          </p:nvCxnSpPr>
          <p:spPr>
            <a:xfrm>
              <a:off x="2359619" y="1977866"/>
              <a:ext cx="1911887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Прямая со стрелкой 16">
              <a:extLst>
                <a:ext uri="{FF2B5EF4-FFF2-40B4-BE49-F238E27FC236}">
                  <a16:creationId xmlns:a16="http://schemas.microsoft.com/office/drawing/2014/main" id="{0CFD21FF-8635-40A6-87B4-B956F16A37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9485" y="1973061"/>
              <a:ext cx="0" cy="383949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 стрелкой 16">
              <a:extLst>
                <a:ext uri="{FF2B5EF4-FFF2-40B4-BE49-F238E27FC236}">
                  <a16:creationId xmlns:a16="http://schemas.microsoft.com/office/drawing/2014/main" id="{D1B81B1E-1949-4064-AA39-AE812855E3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7131" y="1541577"/>
              <a:ext cx="0" cy="880253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 стрелкой 16">
              <a:extLst>
                <a:ext uri="{FF2B5EF4-FFF2-40B4-BE49-F238E27FC236}">
                  <a16:creationId xmlns:a16="http://schemas.microsoft.com/office/drawing/2014/main" id="{FE6AB423-8EE4-4431-949F-4E44FDD186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5704" y="741717"/>
              <a:ext cx="0" cy="1744406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8B83B6D3-B05D-4004-AB65-A1BDA0A96869}"/>
              </a:ext>
            </a:extLst>
          </p:cNvPr>
          <p:cNvGrpSpPr/>
          <p:nvPr/>
        </p:nvGrpSpPr>
        <p:grpSpPr>
          <a:xfrm flipV="1">
            <a:off x="742697" y="4371084"/>
            <a:ext cx="2095597" cy="1744406"/>
            <a:chOff x="2235704" y="741717"/>
            <a:chExt cx="2095597" cy="1744406"/>
          </a:xfrm>
        </p:grpSpPr>
        <p:cxnSp>
          <p:nvCxnSpPr>
            <p:cNvPr id="132" name="Прямая со стрелкой 16">
              <a:extLst>
                <a:ext uri="{FF2B5EF4-FFF2-40B4-BE49-F238E27FC236}">
                  <a16:creationId xmlns:a16="http://schemas.microsoft.com/office/drawing/2014/main" id="{24809342-F364-4EB4-8C8E-D275823C70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35704" y="2486123"/>
              <a:ext cx="679409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Прямая со стрелкой 16">
              <a:extLst>
                <a:ext uri="{FF2B5EF4-FFF2-40B4-BE49-F238E27FC236}">
                  <a16:creationId xmlns:a16="http://schemas.microsoft.com/office/drawing/2014/main" id="{A162FEE1-8A18-497F-BE77-5850986AE1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7131" y="2421830"/>
              <a:ext cx="617983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Прямая со стрелкой 16">
              <a:extLst>
                <a:ext uri="{FF2B5EF4-FFF2-40B4-BE49-F238E27FC236}">
                  <a16:creationId xmlns:a16="http://schemas.microsoft.com/office/drawing/2014/main" id="{A9CC8B16-0F29-403B-81C0-DDA9DB1E45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9620" y="2357537"/>
              <a:ext cx="555493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Прямая со стрелкой 16">
              <a:extLst>
                <a:ext uri="{FF2B5EF4-FFF2-40B4-BE49-F238E27FC236}">
                  <a16:creationId xmlns:a16="http://schemas.microsoft.com/office/drawing/2014/main" id="{17A2695B-A6F3-4147-9FE6-5F80DD61E6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35704" y="742510"/>
              <a:ext cx="1139653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Прямая со стрелкой 16">
              <a:extLst>
                <a:ext uri="{FF2B5EF4-FFF2-40B4-BE49-F238E27FC236}">
                  <a16:creationId xmlns:a16="http://schemas.microsoft.com/office/drawing/2014/main" id="{334EE51F-F25B-41DB-B56D-DA2B1C698B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71507" y="1542809"/>
              <a:ext cx="59794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Прямая со стрелкой 16">
              <a:extLst>
                <a:ext uri="{FF2B5EF4-FFF2-40B4-BE49-F238E27FC236}">
                  <a16:creationId xmlns:a16="http://schemas.microsoft.com/office/drawing/2014/main" id="{20985A75-C7B0-4D17-9B93-44C1855CBA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7131" y="1542568"/>
              <a:ext cx="122282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Прямая со стрелкой 16">
              <a:extLst>
                <a:ext uri="{FF2B5EF4-FFF2-40B4-BE49-F238E27FC236}">
                  <a16:creationId xmlns:a16="http://schemas.microsoft.com/office/drawing/2014/main" id="{1167566C-C542-4886-8AC4-0CBE8F685A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1506" y="1541577"/>
              <a:ext cx="1" cy="431484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Прямая со стрелкой 16">
              <a:extLst>
                <a:ext uri="{FF2B5EF4-FFF2-40B4-BE49-F238E27FC236}">
                  <a16:creationId xmlns:a16="http://schemas.microsoft.com/office/drawing/2014/main" id="{FE72DC44-E71B-4C3C-875D-5B970142F436}"/>
                </a:ext>
              </a:extLst>
            </p:cNvPr>
            <p:cNvCxnSpPr>
              <a:cxnSpLocks/>
            </p:cNvCxnSpPr>
            <p:nvPr/>
          </p:nvCxnSpPr>
          <p:spPr>
            <a:xfrm>
              <a:off x="2359619" y="1977866"/>
              <a:ext cx="1911887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Прямая со стрелкой 16">
              <a:extLst>
                <a:ext uri="{FF2B5EF4-FFF2-40B4-BE49-F238E27FC236}">
                  <a16:creationId xmlns:a16="http://schemas.microsoft.com/office/drawing/2014/main" id="{FEEAD0CA-DC3B-452D-8821-D6104E68B0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9485" y="1973061"/>
              <a:ext cx="0" cy="383949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Прямая со стрелкой 16">
              <a:extLst>
                <a:ext uri="{FF2B5EF4-FFF2-40B4-BE49-F238E27FC236}">
                  <a16:creationId xmlns:a16="http://schemas.microsoft.com/office/drawing/2014/main" id="{DFE06D38-8B13-4DEE-9191-B464FC1680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7131" y="1541577"/>
              <a:ext cx="0" cy="880253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Прямая со стрелкой 16">
              <a:extLst>
                <a:ext uri="{FF2B5EF4-FFF2-40B4-BE49-F238E27FC236}">
                  <a16:creationId xmlns:a16="http://schemas.microsoft.com/office/drawing/2014/main" id="{E05C5BCB-63FB-499B-A065-8B30D4015B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5704" y="741717"/>
              <a:ext cx="0" cy="1744406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9281896F-74BE-4115-B1D4-C704774EC699}"/>
              </a:ext>
            </a:extLst>
          </p:cNvPr>
          <p:cNvGrpSpPr/>
          <p:nvPr/>
        </p:nvGrpSpPr>
        <p:grpSpPr>
          <a:xfrm flipH="1" flipV="1">
            <a:off x="9348608" y="4365407"/>
            <a:ext cx="2095597" cy="1744406"/>
            <a:chOff x="2235704" y="741717"/>
            <a:chExt cx="2095597" cy="1744406"/>
          </a:xfrm>
        </p:grpSpPr>
        <p:cxnSp>
          <p:nvCxnSpPr>
            <p:cNvPr id="144" name="Прямая со стрелкой 16">
              <a:extLst>
                <a:ext uri="{FF2B5EF4-FFF2-40B4-BE49-F238E27FC236}">
                  <a16:creationId xmlns:a16="http://schemas.microsoft.com/office/drawing/2014/main" id="{F61DF48A-AB61-450D-9FE3-B46D6DE481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35704" y="2486123"/>
              <a:ext cx="679409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Прямая со стрелкой 16">
              <a:extLst>
                <a:ext uri="{FF2B5EF4-FFF2-40B4-BE49-F238E27FC236}">
                  <a16:creationId xmlns:a16="http://schemas.microsoft.com/office/drawing/2014/main" id="{1AE0F9BD-E045-4BE0-B10A-BB45D2D954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7131" y="2421830"/>
              <a:ext cx="617983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Прямая со стрелкой 16">
              <a:extLst>
                <a:ext uri="{FF2B5EF4-FFF2-40B4-BE49-F238E27FC236}">
                  <a16:creationId xmlns:a16="http://schemas.microsoft.com/office/drawing/2014/main" id="{2BCE0E18-CD48-452D-9E40-CEB746A491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9620" y="2357537"/>
              <a:ext cx="555493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Прямая со стрелкой 16">
              <a:extLst>
                <a:ext uri="{FF2B5EF4-FFF2-40B4-BE49-F238E27FC236}">
                  <a16:creationId xmlns:a16="http://schemas.microsoft.com/office/drawing/2014/main" id="{114380F9-55D7-410E-AFC8-04BB77B650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35704" y="742510"/>
              <a:ext cx="1139653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Прямая со стрелкой 16">
              <a:extLst>
                <a:ext uri="{FF2B5EF4-FFF2-40B4-BE49-F238E27FC236}">
                  <a16:creationId xmlns:a16="http://schemas.microsoft.com/office/drawing/2014/main" id="{6946F559-01FB-4B44-83EB-903DF55AB6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71507" y="1542809"/>
              <a:ext cx="59794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Прямая со стрелкой 16">
              <a:extLst>
                <a:ext uri="{FF2B5EF4-FFF2-40B4-BE49-F238E27FC236}">
                  <a16:creationId xmlns:a16="http://schemas.microsoft.com/office/drawing/2014/main" id="{247EE743-BC56-483B-8E49-9B71D105BB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7131" y="1542568"/>
              <a:ext cx="122282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Прямая со стрелкой 16">
              <a:extLst>
                <a:ext uri="{FF2B5EF4-FFF2-40B4-BE49-F238E27FC236}">
                  <a16:creationId xmlns:a16="http://schemas.microsoft.com/office/drawing/2014/main" id="{4FCBABD0-9CD2-41F9-AAB7-826E751C65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1506" y="1541577"/>
              <a:ext cx="1" cy="431484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Прямая со стрелкой 16">
              <a:extLst>
                <a:ext uri="{FF2B5EF4-FFF2-40B4-BE49-F238E27FC236}">
                  <a16:creationId xmlns:a16="http://schemas.microsoft.com/office/drawing/2014/main" id="{E762FECB-1750-43B2-9C43-C0644C6FB321}"/>
                </a:ext>
              </a:extLst>
            </p:cNvPr>
            <p:cNvCxnSpPr>
              <a:cxnSpLocks/>
            </p:cNvCxnSpPr>
            <p:nvPr/>
          </p:nvCxnSpPr>
          <p:spPr>
            <a:xfrm>
              <a:off x="2359619" y="1977866"/>
              <a:ext cx="1911887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Прямая со стрелкой 16">
              <a:extLst>
                <a:ext uri="{FF2B5EF4-FFF2-40B4-BE49-F238E27FC236}">
                  <a16:creationId xmlns:a16="http://schemas.microsoft.com/office/drawing/2014/main" id="{942B6FA9-F715-4D24-A084-1D2D826BCE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9485" y="1973061"/>
              <a:ext cx="0" cy="383949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Прямая со стрелкой 16">
              <a:extLst>
                <a:ext uri="{FF2B5EF4-FFF2-40B4-BE49-F238E27FC236}">
                  <a16:creationId xmlns:a16="http://schemas.microsoft.com/office/drawing/2014/main" id="{2178B80B-CA77-4F23-92E2-C676B23B17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7131" y="1541577"/>
              <a:ext cx="0" cy="880253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Прямая со стрелкой 16">
              <a:extLst>
                <a:ext uri="{FF2B5EF4-FFF2-40B4-BE49-F238E27FC236}">
                  <a16:creationId xmlns:a16="http://schemas.microsoft.com/office/drawing/2014/main" id="{BF566AAC-BE7C-4A3F-B3C3-104B9C7F5E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5704" y="741717"/>
              <a:ext cx="0" cy="1744406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7" name="Прямая со стрелкой 16">
            <a:extLst>
              <a:ext uri="{FF2B5EF4-FFF2-40B4-BE49-F238E27FC236}">
                <a16:creationId xmlns:a16="http://schemas.microsoft.com/office/drawing/2014/main" id="{C915FCC0-AF87-4FAF-BDE1-594DE2934FD8}"/>
              </a:ext>
            </a:extLst>
          </p:cNvPr>
          <p:cNvCxnSpPr>
            <a:cxnSpLocks/>
          </p:cNvCxnSpPr>
          <p:nvPr/>
        </p:nvCxnSpPr>
        <p:spPr>
          <a:xfrm flipV="1">
            <a:off x="6094979" y="4786805"/>
            <a:ext cx="0" cy="593175"/>
          </a:xfrm>
          <a:prstGeom prst="straightConnector1">
            <a:avLst/>
          </a:prstGeom>
          <a:ln w="12700">
            <a:solidFill>
              <a:srgbClr val="FFE396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16">
            <a:extLst>
              <a:ext uri="{FF2B5EF4-FFF2-40B4-BE49-F238E27FC236}">
                <a16:creationId xmlns:a16="http://schemas.microsoft.com/office/drawing/2014/main" id="{1EC87233-F302-493C-B97F-B3118A1F9E33}"/>
              </a:ext>
            </a:extLst>
          </p:cNvPr>
          <p:cNvCxnSpPr>
            <a:cxnSpLocks/>
          </p:cNvCxnSpPr>
          <p:nvPr/>
        </p:nvCxnSpPr>
        <p:spPr>
          <a:xfrm flipH="1">
            <a:off x="2762250" y="3460688"/>
            <a:ext cx="2036267" cy="19539"/>
          </a:xfrm>
          <a:prstGeom prst="straightConnector1">
            <a:avLst/>
          </a:prstGeom>
          <a:ln w="19050">
            <a:solidFill>
              <a:srgbClr val="FFE39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16">
            <a:extLst>
              <a:ext uri="{FF2B5EF4-FFF2-40B4-BE49-F238E27FC236}">
                <a16:creationId xmlns:a16="http://schemas.microsoft.com/office/drawing/2014/main" id="{BCCFC014-E0CC-4028-82DF-B506A5173B7E}"/>
              </a:ext>
            </a:extLst>
          </p:cNvPr>
          <p:cNvCxnSpPr>
            <a:cxnSpLocks/>
          </p:cNvCxnSpPr>
          <p:nvPr/>
        </p:nvCxnSpPr>
        <p:spPr>
          <a:xfrm flipH="1">
            <a:off x="4257675" y="3383340"/>
            <a:ext cx="540842" cy="0"/>
          </a:xfrm>
          <a:prstGeom prst="straightConnector1">
            <a:avLst/>
          </a:prstGeom>
          <a:ln w="19050">
            <a:solidFill>
              <a:srgbClr val="FFE39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16">
            <a:extLst>
              <a:ext uri="{FF2B5EF4-FFF2-40B4-BE49-F238E27FC236}">
                <a16:creationId xmlns:a16="http://schemas.microsoft.com/office/drawing/2014/main" id="{43F629E2-3B95-48C6-BA2C-C07AA14705F3}"/>
              </a:ext>
            </a:extLst>
          </p:cNvPr>
          <p:cNvCxnSpPr>
            <a:cxnSpLocks/>
          </p:cNvCxnSpPr>
          <p:nvPr/>
        </p:nvCxnSpPr>
        <p:spPr>
          <a:xfrm flipH="1">
            <a:off x="7426527" y="3460573"/>
            <a:ext cx="2041631" cy="19591"/>
          </a:xfrm>
          <a:prstGeom prst="straightConnector1">
            <a:avLst/>
          </a:prstGeom>
          <a:ln w="19050">
            <a:solidFill>
              <a:srgbClr val="FFE39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16">
            <a:extLst>
              <a:ext uri="{FF2B5EF4-FFF2-40B4-BE49-F238E27FC236}">
                <a16:creationId xmlns:a16="http://schemas.microsoft.com/office/drawing/2014/main" id="{C470E0DB-C97D-4E39-B1EB-F4678060CD5F}"/>
              </a:ext>
            </a:extLst>
          </p:cNvPr>
          <p:cNvCxnSpPr>
            <a:cxnSpLocks/>
          </p:cNvCxnSpPr>
          <p:nvPr/>
        </p:nvCxnSpPr>
        <p:spPr>
          <a:xfrm flipH="1">
            <a:off x="7426527" y="3383340"/>
            <a:ext cx="533404" cy="5118"/>
          </a:xfrm>
          <a:prstGeom prst="straightConnector1">
            <a:avLst/>
          </a:prstGeom>
          <a:ln w="19050">
            <a:solidFill>
              <a:srgbClr val="FFE39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30E57BB-997D-7F26-0034-705112AC8886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14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49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24">
            <a:extLst>
              <a:ext uri="{FF2B5EF4-FFF2-40B4-BE49-F238E27FC236}">
                <a16:creationId xmlns:a16="http://schemas.microsoft.com/office/drawing/2014/main" id="{0D1446A9-0636-463D-9DB5-9DE3C9A82036}"/>
              </a:ext>
            </a:extLst>
          </p:cNvPr>
          <p:cNvSpPr/>
          <p:nvPr/>
        </p:nvSpPr>
        <p:spPr>
          <a:xfrm>
            <a:off x="4746000" y="2977385"/>
            <a:ext cx="2700000" cy="900000"/>
          </a:xfrm>
          <a:prstGeom prst="roundRect">
            <a:avLst>
              <a:gd name="adj" fmla="val 50000"/>
            </a:avLst>
          </a:prstGeom>
          <a:solidFill>
            <a:srgbClr val="FFE396"/>
          </a:solidFill>
          <a:ln w="190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Black" pitchFamily="2" charset="0"/>
              </a:rPr>
              <a:t> Компетенции</a:t>
            </a:r>
            <a:br>
              <a:rPr lang="ru-RU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Black" pitchFamily="2" charset="0"/>
              </a:rPr>
            </a:br>
            <a:r>
              <a:rPr lang="ru-RU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Black" pitchFamily="2" charset="0"/>
              </a:rPr>
              <a:t>ИТ-специалиста</a:t>
            </a:r>
            <a:endParaRPr lang="ru-RU" sz="1600" dirty="0">
              <a:solidFill>
                <a:schemeClr val="tx2">
                  <a:lumMod val="90000"/>
                  <a:lumOff val="10000"/>
                </a:schemeClr>
              </a:solidFill>
              <a:latin typeface="Montserrat" pitchFamily="2" charset="0"/>
            </a:endParaRPr>
          </a:p>
        </p:txBody>
      </p:sp>
      <p:sp>
        <p:nvSpPr>
          <p:cNvPr id="19" name="Прямоугольник: скругленные углы 24">
            <a:extLst>
              <a:ext uri="{FF2B5EF4-FFF2-40B4-BE49-F238E27FC236}">
                <a16:creationId xmlns:a16="http://schemas.microsoft.com/office/drawing/2014/main" id="{1775EFB4-AD1E-4FB9-A6F9-71978946E9BC}"/>
              </a:ext>
            </a:extLst>
          </p:cNvPr>
          <p:cNvSpPr/>
          <p:nvPr/>
        </p:nvSpPr>
        <p:spPr>
          <a:xfrm>
            <a:off x="1418867" y="4066805"/>
            <a:ext cx="2700000" cy="720000"/>
          </a:xfrm>
          <a:prstGeom prst="roundRect">
            <a:avLst>
              <a:gd name="adj" fmla="val 19298"/>
            </a:avLst>
          </a:prstGeom>
          <a:solidFill>
            <a:schemeClr val="tx1">
              <a:lumMod val="75000"/>
              <a:lumOff val="25000"/>
              <a:alpha val="40000"/>
            </a:schemeClr>
          </a:solidFill>
          <a:ln w="12700">
            <a:solidFill>
              <a:srgbClr val="FFE396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400" b="1" dirty="0">
                <a:solidFill>
                  <a:srgbClr val="FFE396">
                    <a:alpha val="20000"/>
                  </a:srgbClr>
                </a:solidFill>
                <a:latin typeface="Montserrat" pitchFamily="2" charset="0"/>
              </a:rPr>
              <a:t>КРЕАТИВНОСТИ</a:t>
            </a:r>
            <a:br>
              <a:rPr lang="ru-RU" sz="1400" b="1" dirty="0">
                <a:solidFill>
                  <a:srgbClr val="FFE396">
                    <a:alpha val="20000"/>
                  </a:srgbClr>
                </a:solidFill>
                <a:latin typeface="Montserrat" pitchFamily="2" charset="0"/>
              </a:rPr>
            </a:br>
            <a:r>
              <a:rPr lang="ru-RU" sz="1400" b="1" dirty="0">
                <a:solidFill>
                  <a:srgbClr val="FFE396">
                    <a:alpha val="20000"/>
                  </a:srgbClr>
                </a:solidFill>
                <a:latin typeface="Montserrat" pitchFamily="2" charset="0"/>
              </a:rPr>
              <a:t>И РАЗВИТИЯ</a:t>
            </a:r>
          </a:p>
        </p:txBody>
      </p:sp>
      <p:sp>
        <p:nvSpPr>
          <p:cNvPr id="21" name="Прямоугольник: скругленные углы 24">
            <a:extLst>
              <a:ext uri="{FF2B5EF4-FFF2-40B4-BE49-F238E27FC236}">
                <a16:creationId xmlns:a16="http://schemas.microsoft.com/office/drawing/2014/main" id="{B0DFD417-CF5D-4E02-9E94-FDFF3F8E2195}"/>
              </a:ext>
            </a:extLst>
          </p:cNvPr>
          <p:cNvSpPr/>
          <p:nvPr/>
        </p:nvSpPr>
        <p:spPr>
          <a:xfrm>
            <a:off x="4744979" y="4066805"/>
            <a:ext cx="2700000" cy="720000"/>
          </a:xfrm>
          <a:prstGeom prst="roundRect">
            <a:avLst>
              <a:gd name="adj" fmla="val 20351"/>
            </a:avLst>
          </a:prstGeom>
          <a:solidFill>
            <a:schemeClr val="tx1">
              <a:lumMod val="75000"/>
              <a:lumOff val="25000"/>
              <a:alpha val="40000"/>
            </a:schemeClr>
          </a:solidFill>
          <a:ln w="12700">
            <a:solidFill>
              <a:srgbClr val="FFE396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400" b="1" dirty="0">
                <a:solidFill>
                  <a:srgbClr val="FFE396">
                    <a:alpha val="20000"/>
                  </a:srgbClr>
                </a:solidFill>
                <a:latin typeface="Montserrat" pitchFamily="2" charset="0"/>
              </a:rPr>
              <a:t>ТЕХНИЧЕСКАЯ</a:t>
            </a:r>
          </a:p>
        </p:txBody>
      </p:sp>
      <p:sp>
        <p:nvSpPr>
          <p:cNvPr id="22" name="Прямоугольник: скругленные углы 24">
            <a:extLst>
              <a:ext uri="{FF2B5EF4-FFF2-40B4-BE49-F238E27FC236}">
                <a16:creationId xmlns:a16="http://schemas.microsoft.com/office/drawing/2014/main" id="{AED4B4D5-180E-4ABA-B251-83B60318843E}"/>
              </a:ext>
            </a:extLst>
          </p:cNvPr>
          <p:cNvSpPr/>
          <p:nvPr/>
        </p:nvSpPr>
        <p:spPr>
          <a:xfrm>
            <a:off x="8073133" y="4066805"/>
            <a:ext cx="2700000" cy="720000"/>
          </a:xfrm>
          <a:prstGeom prst="roundRect">
            <a:avLst>
              <a:gd name="adj" fmla="val 20351"/>
            </a:avLst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FFE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400" b="1" dirty="0">
                <a:solidFill>
                  <a:srgbClr val="FFE396"/>
                </a:solidFill>
                <a:latin typeface="Montserrat" pitchFamily="2" charset="0"/>
              </a:rPr>
              <a:t>ОРГАНИЗАЦИОННО-</a:t>
            </a:r>
          </a:p>
          <a:p>
            <a:pPr algn="ctr"/>
            <a:r>
              <a:rPr lang="ru-RU" sz="1400" b="1" dirty="0">
                <a:solidFill>
                  <a:srgbClr val="FFE396"/>
                </a:solidFill>
                <a:latin typeface="Montserrat" pitchFamily="2" charset="0"/>
              </a:rPr>
              <a:t>УПРАВЛЕНЧЕСКАЯ</a:t>
            </a:r>
          </a:p>
        </p:txBody>
      </p:sp>
      <p:sp>
        <p:nvSpPr>
          <p:cNvPr id="18" name="Прямоугольник: скругленные углы 24">
            <a:extLst>
              <a:ext uri="{FF2B5EF4-FFF2-40B4-BE49-F238E27FC236}">
                <a16:creationId xmlns:a16="http://schemas.microsoft.com/office/drawing/2014/main" id="{69D9C933-CF4C-4ED6-B243-DAB058795824}"/>
              </a:ext>
            </a:extLst>
          </p:cNvPr>
          <p:cNvSpPr/>
          <p:nvPr/>
        </p:nvSpPr>
        <p:spPr>
          <a:xfrm>
            <a:off x="2915113" y="2067965"/>
            <a:ext cx="2700000" cy="720000"/>
          </a:xfrm>
          <a:prstGeom prst="roundRect">
            <a:avLst>
              <a:gd name="adj" fmla="val 23512"/>
            </a:avLst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FFE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400" b="1" dirty="0">
                <a:solidFill>
                  <a:srgbClr val="FFE396"/>
                </a:solidFill>
                <a:latin typeface="Montserrat" pitchFamily="2" charset="0"/>
              </a:rPr>
              <a:t>АНАЛИТИЧЕСКАЯ</a:t>
            </a:r>
          </a:p>
        </p:txBody>
      </p:sp>
      <p:sp>
        <p:nvSpPr>
          <p:cNvPr id="14" name="Прямоугольник: скругленные углы 24">
            <a:extLst>
              <a:ext uri="{FF2B5EF4-FFF2-40B4-BE49-F238E27FC236}">
                <a16:creationId xmlns:a16="http://schemas.microsoft.com/office/drawing/2014/main" id="{F849DF1F-9375-4570-A82A-608434830231}"/>
              </a:ext>
            </a:extLst>
          </p:cNvPr>
          <p:cNvSpPr/>
          <p:nvPr/>
        </p:nvSpPr>
        <p:spPr>
          <a:xfrm>
            <a:off x="4331301" y="1205571"/>
            <a:ext cx="1779512" cy="682196"/>
          </a:xfrm>
          <a:prstGeom prst="roundRect">
            <a:avLst>
              <a:gd name="adj" fmla="val 23512"/>
            </a:avLst>
          </a:prstGeom>
          <a:solidFill>
            <a:schemeClr val="tx1">
              <a:lumMod val="75000"/>
              <a:lumOff val="25000"/>
              <a:alpha val="40000"/>
            </a:schemeClr>
          </a:solidFill>
          <a:ln w="12700">
            <a:solidFill>
              <a:srgbClr val="FFE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ru-RU" sz="1200" dirty="0">
                <a:solidFill>
                  <a:srgbClr val="FFE396"/>
                </a:solidFill>
                <a:latin typeface="Montserrat" pitchFamily="2" charset="0"/>
              </a:rPr>
              <a:t>Стратегическое мышление</a:t>
            </a:r>
          </a:p>
        </p:txBody>
      </p:sp>
      <p:sp>
        <p:nvSpPr>
          <p:cNvPr id="15" name="Прямоугольник: скругленные углы 24">
            <a:extLst>
              <a:ext uri="{FF2B5EF4-FFF2-40B4-BE49-F238E27FC236}">
                <a16:creationId xmlns:a16="http://schemas.microsoft.com/office/drawing/2014/main" id="{9344648E-B217-411C-9DB5-501BDAA41CAD}"/>
              </a:ext>
            </a:extLst>
          </p:cNvPr>
          <p:cNvSpPr/>
          <p:nvPr/>
        </p:nvSpPr>
        <p:spPr>
          <a:xfrm>
            <a:off x="3375357" y="405423"/>
            <a:ext cx="1779512" cy="682196"/>
          </a:xfrm>
          <a:prstGeom prst="roundRect">
            <a:avLst>
              <a:gd name="adj" fmla="val 23512"/>
            </a:avLst>
          </a:prstGeom>
          <a:solidFill>
            <a:schemeClr val="tx1">
              <a:lumMod val="75000"/>
              <a:lumOff val="25000"/>
              <a:alpha val="40000"/>
            </a:schemeClr>
          </a:solidFill>
          <a:ln w="12700">
            <a:solidFill>
              <a:srgbClr val="FFE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ru-RU" sz="1200" dirty="0">
                <a:solidFill>
                  <a:srgbClr val="FFE396"/>
                </a:solidFill>
                <a:latin typeface="Montserrat" pitchFamily="2" charset="0"/>
              </a:rPr>
              <a:t>Критическое мышление</a:t>
            </a:r>
          </a:p>
        </p:txBody>
      </p:sp>
      <p:sp>
        <p:nvSpPr>
          <p:cNvPr id="20" name="Прямоугольник: скругленные углы 24">
            <a:extLst>
              <a:ext uri="{FF2B5EF4-FFF2-40B4-BE49-F238E27FC236}">
                <a16:creationId xmlns:a16="http://schemas.microsoft.com/office/drawing/2014/main" id="{A50E2E21-1456-4712-9175-E4C7941A82FF}"/>
              </a:ext>
            </a:extLst>
          </p:cNvPr>
          <p:cNvSpPr/>
          <p:nvPr/>
        </p:nvSpPr>
        <p:spPr>
          <a:xfrm>
            <a:off x="6574844" y="2067965"/>
            <a:ext cx="2700000" cy="720000"/>
          </a:xfrm>
          <a:prstGeom prst="roundRect">
            <a:avLst>
              <a:gd name="adj" fmla="val 25620"/>
            </a:avLst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FFE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400" b="1" dirty="0">
                <a:solidFill>
                  <a:srgbClr val="FFE396"/>
                </a:solidFill>
                <a:latin typeface="Montserrat" pitchFamily="2" charset="0"/>
              </a:rPr>
              <a:t>КОММУНИКАТИВНАЯ</a:t>
            </a:r>
          </a:p>
        </p:txBody>
      </p:sp>
      <p:sp>
        <p:nvSpPr>
          <p:cNvPr id="23" name="Прямоугольник: скругленные углы 24">
            <a:extLst>
              <a:ext uri="{FF2B5EF4-FFF2-40B4-BE49-F238E27FC236}">
                <a16:creationId xmlns:a16="http://schemas.microsoft.com/office/drawing/2014/main" id="{A1EE67F8-6AE8-425C-96BF-49DEAAAB3689}"/>
              </a:ext>
            </a:extLst>
          </p:cNvPr>
          <p:cNvSpPr/>
          <p:nvPr/>
        </p:nvSpPr>
        <p:spPr>
          <a:xfrm>
            <a:off x="6079144" y="400618"/>
            <a:ext cx="1779512" cy="682196"/>
          </a:xfrm>
          <a:prstGeom prst="roundRect">
            <a:avLst>
              <a:gd name="adj" fmla="val 23512"/>
            </a:avLst>
          </a:prstGeom>
          <a:solidFill>
            <a:schemeClr val="tx1">
              <a:lumMod val="75000"/>
              <a:lumOff val="25000"/>
              <a:alpha val="40000"/>
            </a:schemeClr>
          </a:solidFill>
          <a:ln w="12700">
            <a:solidFill>
              <a:srgbClr val="FFE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ru-RU" sz="1200" dirty="0">
                <a:solidFill>
                  <a:srgbClr val="FFE396"/>
                </a:solidFill>
                <a:latin typeface="Montserrat" pitchFamily="2" charset="0"/>
              </a:rPr>
              <a:t>Общение</a:t>
            </a:r>
            <a:br>
              <a:rPr lang="ru-RU" sz="1200" dirty="0">
                <a:solidFill>
                  <a:srgbClr val="FFE396"/>
                </a:solidFill>
                <a:latin typeface="Montserrat" pitchFamily="2" charset="0"/>
              </a:rPr>
            </a:br>
            <a:r>
              <a:rPr lang="ru-RU" sz="1200" dirty="0">
                <a:solidFill>
                  <a:srgbClr val="FFE396"/>
                </a:solidFill>
                <a:latin typeface="Montserrat" pitchFamily="2" charset="0"/>
              </a:rPr>
              <a:t>с заказчиком</a:t>
            </a:r>
          </a:p>
        </p:txBody>
      </p:sp>
      <p:sp>
        <p:nvSpPr>
          <p:cNvPr id="24" name="Прямоугольник: скругленные углы 24">
            <a:extLst>
              <a:ext uri="{FF2B5EF4-FFF2-40B4-BE49-F238E27FC236}">
                <a16:creationId xmlns:a16="http://schemas.microsoft.com/office/drawing/2014/main" id="{D78D82C1-15CA-4C6B-A3E5-82BC33C419BE}"/>
              </a:ext>
            </a:extLst>
          </p:cNvPr>
          <p:cNvSpPr/>
          <p:nvPr/>
        </p:nvSpPr>
        <p:spPr>
          <a:xfrm>
            <a:off x="7991033" y="400618"/>
            <a:ext cx="1779512" cy="682196"/>
          </a:xfrm>
          <a:prstGeom prst="roundRect">
            <a:avLst>
              <a:gd name="adj" fmla="val 23512"/>
            </a:avLst>
          </a:prstGeom>
          <a:solidFill>
            <a:schemeClr val="tx1">
              <a:lumMod val="75000"/>
              <a:lumOff val="25000"/>
              <a:alpha val="40000"/>
            </a:schemeClr>
          </a:solidFill>
          <a:ln w="12700">
            <a:solidFill>
              <a:srgbClr val="FFE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ru-RU" sz="1200" dirty="0">
                <a:solidFill>
                  <a:srgbClr val="FFE396"/>
                </a:solidFill>
                <a:latin typeface="Montserrat" pitchFamily="2" charset="0"/>
              </a:rPr>
              <a:t>Конструктивный диалог и обратная связь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4BED89FD-9C8C-4AA5-955F-41343A3A9BF6}"/>
              </a:ext>
            </a:extLst>
          </p:cNvPr>
          <p:cNvSpPr/>
          <p:nvPr/>
        </p:nvSpPr>
        <p:spPr>
          <a:xfrm>
            <a:off x="7035089" y="1200479"/>
            <a:ext cx="1779512" cy="682196"/>
          </a:xfrm>
          <a:prstGeom prst="roundRect">
            <a:avLst>
              <a:gd name="adj" fmla="val 23512"/>
            </a:avLst>
          </a:prstGeom>
          <a:solidFill>
            <a:schemeClr val="tx1">
              <a:lumMod val="75000"/>
              <a:lumOff val="25000"/>
              <a:alpha val="40000"/>
            </a:schemeClr>
          </a:solidFill>
          <a:ln w="12700">
            <a:solidFill>
              <a:srgbClr val="FFE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ru-RU" sz="1200" dirty="0">
                <a:solidFill>
                  <a:srgbClr val="FFE396"/>
                </a:solidFill>
                <a:latin typeface="Montserrat" pitchFamily="2" charset="0"/>
              </a:rPr>
              <a:t>Структурированное изложение информации</a:t>
            </a:r>
          </a:p>
        </p:txBody>
      </p:sp>
      <p:sp>
        <p:nvSpPr>
          <p:cNvPr id="26" name="Прямоугольник: скругленные углы 24">
            <a:extLst>
              <a:ext uri="{FF2B5EF4-FFF2-40B4-BE49-F238E27FC236}">
                <a16:creationId xmlns:a16="http://schemas.microsoft.com/office/drawing/2014/main" id="{988116F8-7CB5-4C73-9703-91A549C76258}"/>
              </a:ext>
            </a:extLst>
          </p:cNvPr>
          <p:cNvSpPr/>
          <p:nvPr/>
        </p:nvSpPr>
        <p:spPr>
          <a:xfrm>
            <a:off x="923166" y="4967003"/>
            <a:ext cx="1779512" cy="682196"/>
          </a:xfrm>
          <a:prstGeom prst="roundRect">
            <a:avLst>
              <a:gd name="adj" fmla="val 23512"/>
            </a:avLst>
          </a:prstGeom>
          <a:solidFill>
            <a:schemeClr val="tx1">
              <a:lumMod val="75000"/>
              <a:lumOff val="25000"/>
              <a:alpha val="20000"/>
            </a:schemeClr>
          </a:solidFill>
          <a:ln w="12700">
            <a:solidFill>
              <a:srgbClr val="FFE396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ru-RU" sz="1200" dirty="0">
                <a:solidFill>
                  <a:srgbClr val="FFE396">
                    <a:alpha val="20000"/>
                  </a:srgbClr>
                </a:solidFill>
                <a:latin typeface="Montserrat" pitchFamily="2" charset="0"/>
              </a:rPr>
              <a:t>Наставничество</a:t>
            </a:r>
          </a:p>
        </p:txBody>
      </p:sp>
      <p:sp>
        <p:nvSpPr>
          <p:cNvPr id="27" name="Прямоугольник: скругленные углы 24">
            <a:extLst>
              <a:ext uri="{FF2B5EF4-FFF2-40B4-BE49-F238E27FC236}">
                <a16:creationId xmlns:a16="http://schemas.microsoft.com/office/drawing/2014/main" id="{3322DD90-19FF-4862-8EB4-F34F7704158D}"/>
              </a:ext>
            </a:extLst>
          </p:cNvPr>
          <p:cNvSpPr/>
          <p:nvPr/>
        </p:nvSpPr>
        <p:spPr>
          <a:xfrm>
            <a:off x="2835055" y="4967003"/>
            <a:ext cx="1779512" cy="682196"/>
          </a:xfrm>
          <a:prstGeom prst="roundRect">
            <a:avLst>
              <a:gd name="adj" fmla="val 23512"/>
            </a:avLst>
          </a:prstGeom>
          <a:solidFill>
            <a:schemeClr val="tx1">
              <a:lumMod val="75000"/>
              <a:lumOff val="25000"/>
              <a:alpha val="20000"/>
            </a:schemeClr>
          </a:solidFill>
          <a:ln w="12700">
            <a:solidFill>
              <a:srgbClr val="FFE396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ru-RU" sz="1200" dirty="0">
                <a:solidFill>
                  <a:srgbClr val="FFE396">
                    <a:alpha val="20000"/>
                  </a:srgbClr>
                </a:solidFill>
                <a:latin typeface="Montserrat" pitchFamily="2" charset="0"/>
              </a:rPr>
              <a:t>Самообучение</a:t>
            </a:r>
          </a:p>
        </p:txBody>
      </p:sp>
      <p:sp>
        <p:nvSpPr>
          <p:cNvPr id="28" name="Прямоугольник: скругленные углы 24">
            <a:extLst>
              <a:ext uri="{FF2B5EF4-FFF2-40B4-BE49-F238E27FC236}">
                <a16:creationId xmlns:a16="http://schemas.microsoft.com/office/drawing/2014/main" id="{145D5510-14CA-443A-A0AB-0F3CD09C6460}"/>
              </a:ext>
            </a:extLst>
          </p:cNvPr>
          <p:cNvSpPr/>
          <p:nvPr/>
        </p:nvSpPr>
        <p:spPr>
          <a:xfrm>
            <a:off x="1879111" y="5792957"/>
            <a:ext cx="1779512" cy="682196"/>
          </a:xfrm>
          <a:prstGeom prst="roundRect">
            <a:avLst>
              <a:gd name="adj" fmla="val 23512"/>
            </a:avLst>
          </a:prstGeom>
          <a:solidFill>
            <a:schemeClr val="tx1">
              <a:lumMod val="75000"/>
              <a:lumOff val="25000"/>
              <a:alpha val="20000"/>
            </a:schemeClr>
          </a:solidFill>
          <a:ln w="12700">
            <a:solidFill>
              <a:srgbClr val="FFE396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ru-RU" sz="1200" dirty="0">
                <a:solidFill>
                  <a:srgbClr val="FFE396">
                    <a:alpha val="20000"/>
                  </a:srgbClr>
                </a:solidFill>
                <a:latin typeface="Montserrat" pitchFamily="2" charset="0"/>
              </a:rPr>
              <a:t>Креативность</a:t>
            </a:r>
            <a:br>
              <a:rPr lang="ru-RU" sz="1200" dirty="0">
                <a:solidFill>
                  <a:srgbClr val="FFE396">
                    <a:alpha val="20000"/>
                  </a:srgbClr>
                </a:solidFill>
                <a:latin typeface="Montserrat" pitchFamily="2" charset="0"/>
              </a:rPr>
            </a:br>
            <a:r>
              <a:rPr lang="ru-RU" sz="1200" dirty="0">
                <a:solidFill>
                  <a:srgbClr val="FFE396">
                    <a:alpha val="20000"/>
                  </a:srgbClr>
                </a:solidFill>
                <a:latin typeface="Montserrat" pitchFamily="2" charset="0"/>
              </a:rPr>
              <a:t>и инновации</a:t>
            </a:r>
          </a:p>
        </p:txBody>
      </p:sp>
      <p:cxnSp>
        <p:nvCxnSpPr>
          <p:cNvPr id="5" name="Прямая со стрелкой 16">
            <a:extLst>
              <a:ext uri="{FF2B5EF4-FFF2-40B4-BE49-F238E27FC236}">
                <a16:creationId xmlns:a16="http://schemas.microsoft.com/office/drawing/2014/main" id="{61E1C986-38EF-4863-A1A9-2EB5D209E6FA}"/>
              </a:ext>
            </a:extLst>
          </p:cNvPr>
          <p:cNvCxnSpPr>
            <a:cxnSpLocks/>
          </p:cNvCxnSpPr>
          <p:nvPr/>
        </p:nvCxnSpPr>
        <p:spPr>
          <a:xfrm flipV="1">
            <a:off x="4265113" y="2792771"/>
            <a:ext cx="0" cy="590569"/>
          </a:xfrm>
          <a:prstGeom prst="straightConnector1">
            <a:avLst/>
          </a:prstGeom>
          <a:ln w="19050">
            <a:solidFill>
              <a:srgbClr val="FFE39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16">
            <a:extLst>
              <a:ext uri="{FF2B5EF4-FFF2-40B4-BE49-F238E27FC236}">
                <a16:creationId xmlns:a16="http://schemas.microsoft.com/office/drawing/2014/main" id="{8527280E-1038-44A3-AF9D-E0BB0F61E443}"/>
              </a:ext>
            </a:extLst>
          </p:cNvPr>
          <p:cNvCxnSpPr>
            <a:cxnSpLocks/>
          </p:cNvCxnSpPr>
          <p:nvPr/>
        </p:nvCxnSpPr>
        <p:spPr>
          <a:xfrm>
            <a:off x="2768868" y="3488676"/>
            <a:ext cx="0" cy="575282"/>
          </a:xfrm>
          <a:prstGeom prst="straightConnector1">
            <a:avLst/>
          </a:prstGeom>
          <a:ln w="19050">
            <a:solidFill>
              <a:srgbClr val="FFE396">
                <a:alpha val="40000"/>
              </a:srgb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16">
            <a:extLst>
              <a:ext uri="{FF2B5EF4-FFF2-40B4-BE49-F238E27FC236}">
                <a16:creationId xmlns:a16="http://schemas.microsoft.com/office/drawing/2014/main" id="{D01F10ED-D529-4F8B-8F79-3E5AEF54F482}"/>
              </a:ext>
            </a:extLst>
          </p:cNvPr>
          <p:cNvCxnSpPr>
            <a:cxnSpLocks/>
          </p:cNvCxnSpPr>
          <p:nvPr/>
        </p:nvCxnSpPr>
        <p:spPr>
          <a:xfrm>
            <a:off x="6094979" y="3761772"/>
            <a:ext cx="0" cy="302186"/>
          </a:xfrm>
          <a:prstGeom prst="straightConnector1">
            <a:avLst/>
          </a:prstGeom>
          <a:ln w="19050">
            <a:solidFill>
              <a:srgbClr val="FFE396">
                <a:alpha val="40000"/>
              </a:srgb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16">
            <a:extLst>
              <a:ext uri="{FF2B5EF4-FFF2-40B4-BE49-F238E27FC236}">
                <a16:creationId xmlns:a16="http://schemas.microsoft.com/office/drawing/2014/main" id="{1F5F3338-ED7E-4BB1-B929-1AFAC276E505}"/>
              </a:ext>
            </a:extLst>
          </p:cNvPr>
          <p:cNvCxnSpPr>
            <a:cxnSpLocks/>
          </p:cNvCxnSpPr>
          <p:nvPr/>
        </p:nvCxnSpPr>
        <p:spPr>
          <a:xfrm>
            <a:off x="9468158" y="3460051"/>
            <a:ext cx="0" cy="603907"/>
          </a:xfrm>
          <a:prstGeom prst="straightConnector1">
            <a:avLst/>
          </a:prstGeom>
          <a:ln w="19050">
            <a:solidFill>
              <a:srgbClr val="FFE39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16">
            <a:extLst>
              <a:ext uri="{FF2B5EF4-FFF2-40B4-BE49-F238E27FC236}">
                <a16:creationId xmlns:a16="http://schemas.microsoft.com/office/drawing/2014/main" id="{B99A9E70-DD95-4BE9-812B-E130CBE891BF}"/>
              </a:ext>
            </a:extLst>
          </p:cNvPr>
          <p:cNvCxnSpPr>
            <a:cxnSpLocks/>
          </p:cNvCxnSpPr>
          <p:nvPr/>
        </p:nvCxnSpPr>
        <p:spPr>
          <a:xfrm flipV="1">
            <a:off x="7959931" y="2792771"/>
            <a:ext cx="0" cy="590569"/>
          </a:xfrm>
          <a:prstGeom prst="straightConnector1">
            <a:avLst/>
          </a:prstGeom>
          <a:ln w="19050">
            <a:solidFill>
              <a:srgbClr val="FFE39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: скругленные углы 24">
            <a:extLst>
              <a:ext uri="{FF2B5EF4-FFF2-40B4-BE49-F238E27FC236}">
                <a16:creationId xmlns:a16="http://schemas.microsoft.com/office/drawing/2014/main" id="{05897D85-B724-4827-876B-D8C4A9C85C3D}"/>
              </a:ext>
            </a:extLst>
          </p:cNvPr>
          <p:cNvSpPr/>
          <p:nvPr/>
        </p:nvSpPr>
        <p:spPr>
          <a:xfrm>
            <a:off x="5205223" y="5379980"/>
            <a:ext cx="1779512" cy="682196"/>
          </a:xfrm>
          <a:prstGeom prst="roundRect">
            <a:avLst>
              <a:gd name="adj" fmla="val 23512"/>
            </a:avLst>
          </a:prstGeom>
          <a:solidFill>
            <a:schemeClr val="tx1">
              <a:lumMod val="75000"/>
              <a:lumOff val="25000"/>
              <a:alpha val="20000"/>
            </a:schemeClr>
          </a:solidFill>
          <a:ln w="12700">
            <a:solidFill>
              <a:srgbClr val="FFE396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ru-RU" sz="1200" dirty="0">
                <a:solidFill>
                  <a:srgbClr val="FFE396">
                    <a:alpha val="20000"/>
                  </a:srgbClr>
                </a:solidFill>
                <a:latin typeface="Montserrat" pitchFamily="2" charset="0"/>
              </a:rPr>
              <a:t>Индивидуальная для каждой специальности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AFC1CE6-B555-4576-9F2A-5E627F7A66EA}"/>
              </a:ext>
            </a:extLst>
          </p:cNvPr>
          <p:cNvGrpSpPr/>
          <p:nvPr/>
        </p:nvGrpSpPr>
        <p:grpSpPr>
          <a:xfrm>
            <a:off x="7622456" y="4967003"/>
            <a:ext cx="3691401" cy="1508150"/>
            <a:chOff x="923166" y="4967003"/>
            <a:chExt cx="3691401" cy="1508150"/>
          </a:xfrm>
        </p:grpSpPr>
        <p:sp>
          <p:nvSpPr>
            <p:cNvPr id="59" name="Прямоугольник: скругленные углы 24">
              <a:extLst>
                <a:ext uri="{FF2B5EF4-FFF2-40B4-BE49-F238E27FC236}">
                  <a16:creationId xmlns:a16="http://schemas.microsoft.com/office/drawing/2014/main" id="{054EB5FA-B4E1-4086-9EA6-1A2C4E04C18D}"/>
                </a:ext>
              </a:extLst>
            </p:cNvPr>
            <p:cNvSpPr/>
            <p:nvPr/>
          </p:nvSpPr>
          <p:spPr>
            <a:xfrm>
              <a:off x="923166" y="4967003"/>
              <a:ext cx="1779512" cy="682196"/>
            </a:xfrm>
            <a:prstGeom prst="roundRect">
              <a:avLst>
                <a:gd name="adj" fmla="val 23512"/>
              </a:avLst>
            </a:prstGeom>
            <a:solidFill>
              <a:schemeClr val="tx1">
                <a:lumMod val="75000"/>
                <a:lumOff val="25000"/>
                <a:alpha val="40000"/>
              </a:schemeClr>
            </a:solidFill>
            <a:ln w="12700">
              <a:solidFill>
                <a:srgbClr val="FFE3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ru-RU" sz="1200" dirty="0">
                  <a:solidFill>
                    <a:srgbClr val="FFE396"/>
                  </a:solidFill>
                  <a:latin typeface="Montserrat" pitchFamily="2" charset="0"/>
                </a:rPr>
                <a:t>Управление задачами</a:t>
              </a:r>
              <a:br>
                <a:rPr lang="ru-RU" sz="1200" dirty="0">
                  <a:solidFill>
                    <a:srgbClr val="FFE396"/>
                  </a:solidFill>
                  <a:latin typeface="Montserrat" pitchFamily="2" charset="0"/>
                </a:rPr>
              </a:br>
              <a:r>
                <a:rPr lang="ru-RU" sz="1200" dirty="0">
                  <a:solidFill>
                    <a:srgbClr val="FFE396"/>
                  </a:solidFill>
                  <a:latin typeface="Montserrat" pitchFamily="2" charset="0"/>
                </a:rPr>
                <a:t>и ресурсами</a:t>
              </a:r>
            </a:p>
          </p:txBody>
        </p:sp>
        <p:sp>
          <p:nvSpPr>
            <p:cNvPr id="60" name="Прямоугольник: скругленные углы 24">
              <a:extLst>
                <a:ext uri="{FF2B5EF4-FFF2-40B4-BE49-F238E27FC236}">
                  <a16:creationId xmlns:a16="http://schemas.microsoft.com/office/drawing/2014/main" id="{5A248E0F-BA65-4C9D-A937-4DB41B8CFE40}"/>
                </a:ext>
              </a:extLst>
            </p:cNvPr>
            <p:cNvSpPr/>
            <p:nvPr/>
          </p:nvSpPr>
          <p:spPr>
            <a:xfrm>
              <a:off x="2835055" y="4967003"/>
              <a:ext cx="1779512" cy="682196"/>
            </a:xfrm>
            <a:prstGeom prst="roundRect">
              <a:avLst>
                <a:gd name="adj" fmla="val 23512"/>
              </a:avLst>
            </a:prstGeom>
            <a:solidFill>
              <a:schemeClr val="tx1">
                <a:lumMod val="75000"/>
                <a:lumOff val="25000"/>
                <a:alpha val="40000"/>
              </a:schemeClr>
            </a:solidFill>
            <a:ln w="12700">
              <a:solidFill>
                <a:srgbClr val="FFE3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ru-RU" sz="1200" dirty="0">
                  <a:solidFill>
                    <a:srgbClr val="FFE396"/>
                  </a:solidFill>
                  <a:latin typeface="Montserrat" pitchFamily="2" charset="0"/>
                </a:rPr>
                <a:t>Лидерство</a:t>
              </a:r>
              <a:br>
                <a:rPr lang="ru-RU" sz="1200" dirty="0">
                  <a:solidFill>
                    <a:srgbClr val="FFE396"/>
                  </a:solidFill>
                  <a:latin typeface="Montserrat" pitchFamily="2" charset="0"/>
                </a:rPr>
              </a:br>
              <a:r>
                <a:rPr lang="ru-RU" sz="1200" dirty="0">
                  <a:solidFill>
                    <a:srgbClr val="FFE396"/>
                  </a:solidFill>
                  <a:latin typeface="Montserrat" pitchFamily="2" charset="0"/>
                </a:rPr>
                <a:t>и </a:t>
              </a:r>
              <a:r>
                <a:rPr lang="ru-RU" sz="1200" dirty="0" err="1">
                  <a:solidFill>
                    <a:srgbClr val="FFE396"/>
                  </a:solidFill>
                  <a:latin typeface="Montserrat" pitchFamily="2" charset="0"/>
                </a:rPr>
                <a:t>проактивность</a:t>
              </a:r>
              <a:endParaRPr lang="ru-RU" sz="1200" dirty="0">
                <a:solidFill>
                  <a:srgbClr val="FFE396"/>
                </a:solidFill>
                <a:latin typeface="Montserrat" pitchFamily="2" charset="0"/>
              </a:endParaRPr>
            </a:p>
          </p:txBody>
        </p:sp>
        <p:sp>
          <p:nvSpPr>
            <p:cNvPr id="62" name="Прямоугольник: скругленные углы 24">
              <a:extLst>
                <a:ext uri="{FF2B5EF4-FFF2-40B4-BE49-F238E27FC236}">
                  <a16:creationId xmlns:a16="http://schemas.microsoft.com/office/drawing/2014/main" id="{1EEADADC-0F55-404C-91AA-6EDEB1A4E871}"/>
                </a:ext>
              </a:extLst>
            </p:cNvPr>
            <p:cNvSpPr/>
            <p:nvPr/>
          </p:nvSpPr>
          <p:spPr>
            <a:xfrm>
              <a:off x="1879111" y="5792957"/>
              <a:ext cx="1779512" cy="682196"/>
            </a:xfrm>
            <a:prstGeom prst="roundRect">
              <a:avLst>
                <a:gd name="adj" fmla="val 23512"/>
              </a:avLst>
            </a:prstGeom>
            <a:solidFill>
              <a:schemeClr val="tx1">
                <a:lumMod val="75000"/>
                <a:lumOff val="25000"/>
                <a:alpha val="40000"/>
              </a:schemeClr>
            </a:solidFill>
            <a:ln w="12700">
              <a:solidFill>
                <a:srgbClr val="FFE3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ru-RU" sz="1200" dirty="0">
                  <a:solidFill>
                    <a:srgbClr val="FFE396"/>
                  </a:solidFill>
                  <a:latin typeface="Montserrat" pitchFamily="2" charset="0"/>
                </a:rPr>
                <a:t>Организация</a:t>
              </a:r>
              <a:br>
                <a:rPr lang="ru-RU" sz="1200" dirty="0">
                  <a:solidFill>
                    <a:srgbClr val="FFE396"/>
                  </a:solidFill>
                  <a:latin typeface="Montserrat" pitchFamily="2" charset="0"/>
                </a:rPr>
              </a:br>
              <a:r>
                <a:rPr lang="ru-RU" sz="1200" dirty="0">
                  <a:solidFill>
                    <a:srgbClr val="FFE396"/>
                  </a:solidFill>
                  <a:latin typeface="Montserrat" pitchFamily="2" charset="0"/>
                </a:rPr>
                <a:t>и контроль процессов</a:t>
              </a:r>
            </a:p>
          </p:txBody>
        </p:sp>
      </p:grpSp>
      <p:cxnSp>
        <p:nvCxnSpPr>
          <p:cNvPr id="63" name="Прямая со стрелкой 16">
            <a:extLst>
              <a:ext uri="{FF2B5EF4-FFF2-40B4-BE49-F238E27FC236}">
                <a16:creationId xmlns:a16="http://schemas.microsoft.com/office/drawing/2014/main" id="{9ECAEB63-CAF2-4232-858D-5964B4959BCC}"/>
              </a:ext>
            </a:extLst>
          </p:cNvPr>
          <p:cNvCxnSpPr>
            <a:cxnSpLocks/>
          </p:cNvCxnSpPr>
          <p:nvPr/>
        </p:nvCxnSpPr>
        <p:spPr>
          <a:xfrm flipH="1">
            <a:off x="7858656" y="742950"/>
            <a:ext cx="59794" cy="0"/>
          </a:xfrm>
          <a:prstGeom prst="straightConnector1">
            <a:avLst/>
          </a:prstGeom>
          <a:ln w="12700">
            <a:solidFill>
              <a:srgbClr val="FFE39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16">
            <a:extLst>
              <a:ext uri="{FF2B5EF4-FFF2-40B4-BE49-F238E27FC236}">
                <a16:creationId xmlns:a16="http://schemas.microsoft.com/office/drawing/2014/main" id="{6A950246-40F5-44D8-9CF1-8087B4B645DD}"/>
              </a:ext>
            </a:extLst>
          </p:cNvPr>
          <p:cNvCxnSpPr>
            <a:cxnSpLocks/>
          </p:cNvCxnSpPr>
          <p:nvPr/>
        </p:nvCxnSpPr>
        <p:spPr>
          <a:xfrm flipH="1">
            <a:off x="8814602" y="1542809"/>
            <a:ext cx="862798" cy="0"/>
          </a:xfrm>
          <a:prstGeom prst="straightConnector1">
            <a:avLst/>
          </a:prstGeom>
          <a:ln w="12700">
            <a:solidFill>
              <a:srgbClr val="FFE39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16">
            <a:extLst>
              <a:ext uri="{FF2B5EF4-FFF2-40B4-BE49-F238E27FC236}">
                <a16:creationId xmlns:a16="http://schemas.microsoft.com/office/drawing/2014/main" id="{69F5F87C-55AA-481E-8F87-5EF79F5FAB28}"/>
              </a:ext>
            </a:extLst>
          </p:cNvPr>
          <p:cNvCxnSpPr>
            <a:cxnSpLocks/>
          </p:cNvCxnSpPr>
          <p:nvPr/>
        </p:nvCxnSpPr>
        <p:spPr>
          <a:xfrm flipH="1">
            <a:off x="9770545" y="741716"/>
            <a:ext cx="59794" cy="0"/>
          </a:xfrm>
          <a:prstGeom prst="straightConnector1">
            <a:avLst/>
          </a:prstGeom>
          <a:ln w="12700">
            <a:solidFill>
              <a:srgbClr val="FFE39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16">
            <a:extLst>
              <a:ext uri="{FF2B5EF4-FFF2-40B4-BE49-F238E27FC236}">
                <a16:creationId xmlns:a16="http://schemas.microsoft.com/office/drawing/2014/main" id="{D641CD32-1F37-4A61-8E74-A1BA71A712A9}"/>
              </a:ext>
            </a:extLst>
          </p:cNvPr>
          <p:cNvCxnSpPr>
            <a:cxnSpLocks/>
          </p:cNvCxnSpPr>
          <p:nvPr/>
        </p:nvCxnSpPr>
        <p:spPr>
          <a:xfrm flipH="1">
            <a:off x="7924846" y="1146399"/>
            <a:ext cx="1828754" cy="0"/>
          </a:xfrm>
          <a:prstGeom prst="straightConnector1">
            <a:avLst/>
          </a:prstGeom>
          <a:ln w="12700">
            <a:solidFill>
              <a:srgbClr val="FFE39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16">
            <a:extLst>
              <a:ext uri="{FF2B5EF4-FFF2-40B4-BE49-F238E27FC236}">
                <a16:creationId xmlns:a16="http://schemas.microsoft.com/office/drawing/2014/main" id="{1A365C23-A6F6-4F44-A941-6B7842E1D0AA}"/>
              </a:ext>
            </a:extLst>
          </p:cNvPr>
          <p:cNvCxnSpPr>
            <a:cxnSpLocks/>
          </p:cNvCxnSpPr>
          <p:nvPr/>
        </p:nvCxnSpPr>
        <p:spPr>
          <a:xfrm flipV="1">
            <a:off x="9830339" y="741718"/>
            <a:ext cx="0" cy="1745638"/>
          </a:xfrm>
          <a:prstGeom prst="straightConnector1">
            <a:avLst/>
          </a:prstGeom>
          <a:ln w="12700">
            <a:solidFill>
              <a:srgbClr val="FFE39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16">
            <a:extLst>
              <a:ext uri="{FF2B5EF4-FFF2-40B4-BE49-F238E27FC236}">
                <a16:creationId xmlns:a16="http://schemas.microsoft.com/office/drawing/2014/main" id="{114B5209-13BF-44C8-9DC1-46D9B8E23C80}"/>
              </a:ext>
            </a:extLst>
          </p:cNvPr>
          <p:cNvCxnSpPr>
            <a:cxnSpLocks/>
          </p:cNvCxnSpPr>
          <p:nvPr/>
        </p:nvCxnSpPr>
        <p:spPr>
          <a:xfrm flipV="1">
            <a:off x="9753869" y="1146402"/>
            <a:ext cx="0" cy="1276661"/>
          </a:xfrm>
          <a:prstGeom prst="straightConnector1">
            <a:avLst/>
          </a:prstGeom>
          <a:ln w="12700">
            <a:solidFill>
              <a:srgbClr val="FFE39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16">
            <a:extLst>
              <a:ext uri="{FF2B5EF4-FFF2-40B4-BE49-F238E27FC236}">
                <a16:creationId xmlns:a16="http://schemas.microsoft.com/office/drawing/2014/main" id="{D58DEB29-323E-452E-9875-61E9F06A3C46}"/>
              </a:ext>
            </a:extLst>
          </p:cNvPr>
          <p:cNvCxnSpPr>
            <a:cxnSpLocks/>
          </p:cNvCxnSpPr>
          <p:nvPr/>
        </p:nvCxnSpPr>
        <p:spPr>
          <a:xfrm flipV="1">
            <a:off x="9677400" y="1542810"/>
            <a:ext cx="0" cy="815959"/>
          </a:xfrm>
          <a:prstGeom prst="straightConnector1">
            <a:avLst/>
          </a:prstGeom>
          <a:ln w="12700">
            <a:solidFill>
              <a:srgbClr val="FFE39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16">
            <a:extLst>
              <a:ext uri="{FF2B5EF4-FFF2-40B4-BE49-F238E27FC236}">
                <a16:creationId xmlns:a16="http://schemas.microsoft.com/office/drawing/2014/main" id="{D6997671-676D-4C9B-9A52-9977082A078F}"/>
              </a:ext>
            </a:extLst>
          </p:cNvPr>
          <p:cNvCxnSpPr>
            <a:cxnSpLocks/>
          </p:cNvCxnSpPr>
          <p:nvPr/>
        </p:nvCxnSpPr>
        <p:spPr>
          <a:xfrm flipH="1">
            <a:off x="9274845" y="2487356"/>
            <a:ext cx="555494" cy="1"/>
          </a:xfrm>
          <a:prstGeom prst="straightConnector1">
            <a:avLst/>
          </a:prstGeom>
          <a:ln w="12700">
            <a:solidFill>
              <a:srgbClr val="FFE39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16">
            <a:extLst>
              <a:ext uri="{FF2B5EF4-FFF2-40B4-BE49-F238E27FC236}">
                <a16:creationId xmlns:a16="http://schemas.microsoft.com/office/drawing/2014/main" id="{05AC4FB6-92CD-4DBB-A85E-72805F3A63E2}"/>
              </a:ext>
            </a:extLst>
          </p:cNvPr>
          <p:cNvCxnSpPr>
            <a:cxnSpLocks/>
          </p:cNvCxnSpPr>
          <p:nvPr/>
        </p:nvCxnSpPr>
        <p:spPr>
          <a:xfrm flipH="1">
            <a:off x="9274846" y="2423063"/>
            <a:ext cx="478754" cy="0"/>
          </a:xfrm>
          <a:prstGeom prst="straightConnector1">
            <a:avLst/>
          </a:prstGeom>
          <a:ln w="12700">
            <a:solidFill>
              <a:srgbClr val="FFE39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16">
            <a:extLst>
              <a:ext uri="{FF2B5EF4-FFF2-40B4-BE49-F238E27FC236}">
                <a16:creationId xmlns:a16="http://schemas.microsoft.com/office/drawing/2014/main" id="{0A7EA0A5-E96A-425D-857E-F9254F14120E}"/>
              </a:ext>
            </a:extLst>
          </p:cNvPr>
          <p:cNvCxnSpPr>
            <a:cxnSpLocks/>
          </p:cNvCxnSpPr>
          <p:nvPr/>
        </p:nvCxnSpPr>
        <p:spPr>
          <a:xfrm flipH="1">
            <a:off x="9274845" y="2358770"/>
            <a:ext cx="402555" cy="0"/>
          </a:xfrm>
          <a:prstGeom prst="straightConnector1">
            <a:avLst/>
          </a:prstGeom>
          <a:ln w="12700">
            <a:solidFill>
              <a:srgbClr val="FFE39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 стрелкой 16">
            <a:extLst>
              <a:ext uri="{FF2B5EF4-FFF2-40B4-BE49-F238E27FC236}">
                <a16:creationId xmlns:a16="http://schemas.microsoft.com/office/drawing/2014/main" id="{20E5E23F-C150-4427-8C4C-975398A395FD}"/>
              </a:ext>
            </a:extLst>
          </p:cNvPr>
          <p:cNvCxnSpPr>
            <a:cxnSpLocks/>
          </p:cNvCxnSpPr>
          <p:nvPr/>
        </p:nvCxnSpPr>
        <p:spPr>
          <a:xfrm flipV="1">
            <a:off x="7918450" y="741717"/>
            <a:ext cx="0" cy="404682"/>
          </a:xfrm>
          <a:prstGeom prst="straightConnector1">
            <a:avLst/>
          </a:prstGeom>
          <a:ln w="12700">
            <a:solidFill>
              <a:srgbClr val="FFE39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: скругленные углы 24">
            <a:extLst>
              <a:ext uri="{FF2B5EF4-FFF2-40B4-BE49-F238E27FC236}">
                <a16:creationId xmlns:a16="http://schemas.microsoft.com/office/drawing/2014/main" id="{5A00363A-92D5-488C-BA52-84802AF4B992}"/>
              </a:ext>
            </a:extLst>
          </p:cNvPr>
          <p:cNvSpPr/>
          <p:nvPr/>
        </p:nvSpPr>
        <p:spPr>
          <a:xfrm>
            <a:off x="2419412" y="1205571"/>
            <a:ext cx="1779512" cy="682196"/>
          </a:xfrm>
          <a:prstGeom prst="roundRect">
            <a:avLst>
              <a:gd name="adj" fmla="val 23512"/>
            </a:avLst>
          </a:prstGeom>
          <a:solidFill>
            <a:schemeClr val="tx1">
              <a:lumMod val="75000"/>
              <a:lumOff val="25000"/>
              <a:alpha val="40000"/>
            </a:schemeClr>
          </a:solidFill>
          <a:ln w="12700">
            <a:solidFill>
              <a:srgbClr val="FFE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ru-RU" sz="1200" dirty="0">
                <a:solidFill>
                  <a:srgbClr val="FFE396"/>
                </a:solidFill>
                <a:latin typeface="Montserrat" pitchFamily="2" charset="0"/>
              </a:rPr>
              <a:t>Системное мышление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CF50D167-4BCE-4E2B-81CC-A489D0E8C15E}"/>
              </a:ext>
            </a:extLst>
          </p:cNvPr>
          <p:cNvGrpSpPr/>
          <p:nvPr/>
        </p:nvGrpSpPr>
        <p:grpSpPr>
          <a:xfrm>
            <a:off x="2235704" y="741717"/>
            <a:ext cx="2095597" cy="1744406"/>
            <a:chOff x="2235704" y="741717"/>
            <a:chExt cx="2095597" cy="1744406"/>
          </a:xfrm>
        </p:grpSpPr>
        <p:cxnSp>
          <p:nvCxnSpPr>
            <p:cNvPr id="100" name="Прямая со стрелкой 16">
              <a:extLst>
                <a:ext uri="{FF2B5EF4-FFF2-40B4-BE49-F238E27FC236}">
                  <a16:creationId xmlns:a16="http://schemas.microsoft.com/office/drawing/2014/main" id="{0952961E-B235-4B02-82F2-753A4E1174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35704" y="2486123"/>
              <a:ext cx="679409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 стрелкой 16">
              <a:extLst>
                <a:ext uri="{FF2B5EF4-FFF2-40B4-BE49-F238E27FC236}">
                  <a16:creationId xmlns:a16="http://schemas.microsoft.com/office/drawing/2014/main" id="{C40CAE39-EE26-45E9-8F9E-2429C5E9D3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7131" y="2421830"/>
              <a:ext cx="617983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 стрелкой 16">
              <a:extLst>
                <a:ext uri="{FF2B5EF4-FFF2-40B4-BE49-F238E27FC236}">
                  <a16:creationId xmlns:a16="http://schemas.microsoft.com/office/drawing/2014/main" id="{838870A5-78A9-4D3E-BE92-1F33B96213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9620" y="2357537"/>
              <a:ext cx="555493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я со стрелкой 16">
              <a:extLst>
                <a:ext uri="{FF2B5EF4-FFF2-40B4-BE49-F238E27FC236}">
                  <a16:creationId xmlns:a16="http://schemas.microsoft.com/office/drawing/2014/main" id="{56F5CB88-3837-4762-877A-0F5522455D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35704" y="742510"/>
              <a:ext cx="1139653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 стрелкой 16">
              <a:extLst>
                <a:ext uri="{FF2B5EF4-FFF2-40B4-BE49-F238E27FC236}">
                  <a16:creationId xmlns:a16="http://schemas.microsoft.com/office/drawing/2014/main" id="{30526264-9690-4FD5-ACFC-2AEDB34A9C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71507" y="1542809"/>
              <a:ext cx="59794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 стрелкой 16">
              <a:extLst>
                <a:ext uri="{FF2B5EF4-FFF2-40B4-BE49-F238E27FC236}">
                  <a16:creationId xmlns:a16="http://schemas.microsoft.com/office/drawing/2014/main" id="{434580E8-0C10-4FE9-9A0E-AB8661E71A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7131" y="1542568"/>
              <a:ext cx="122282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 стрелкой 16">
              <a:extLst>
                <a:ext uri="{FF2B5EF4-FFF2-40B4-BE49-F238E27FC236}">
                  <a16:creationId xmlns:a16="http://schemas.microsoft.com/office/drawing/2014/main" id="{7C04FC3A-12EE-4076-A7E5-C8A9909C0F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1506" y="1541577"/>
              <a:ext cx="1" cy="431484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 стрелкой 16">
              <a:extLst>
                <a:ext uri="{FF2B5EF4-FFF2-40B4-BE49-F238E27FC236}">
                  <a16:creationId xmlns:a16="http://schemas.microsoft.com/office/drawing/2014/main" id="{9FE8DA4E-DAEF-45D3-B36F-9721A5E7DA8C}"/>
                </a:ext>
              </a:extLst>
            </p:cNvPr>
            <p:cNvCxnSpPr>
              <a:cxnSpLocks/>
            </p:cNvCxnSpPr>
            <p:nvPr/>
          </p:nvCxnSpPr>
          <p:spPr>
            <a:xfrm>
              <a:off x="2359619" y="1977866"/>
              <a:ext cx="1911887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Прямая со стрелкой 16">
              <a:extLst>
                <a:ext uri="{FF2B5EF4-FFF2-40B4-BE49-F238E27FC236}">
                  <a16:creationId xmlns:a16="http://schemas.microsoft.com/office/drawing/2014/main" id="{0CFD21FF-8635-40A6-87B4-B956F16A37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9485" y="1973061"/>
              <a:ext cx="0" cy="383949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 стрелкой 16">
              <a:extLst>
                <a:ext uri="{FF2B5EF4-FFF2-40B4-BE49-F238E27FC236}">
                  <a16:creationId xmlns:a16="http://schemas.microsoft.com/office/drawing/2014/main" id="{D1B81B1E-1949-4064-AA39-AE812855E3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7131" y="1541577"/>
              <a:ext cx="0" cy="880253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 стрелкой 16">
              <a:extLst>
                <a:ext uri="{FF2B5EF4-FFF2-40B4-BE49-F238E27FC236}">
                  <a16:creationId xmlns:a16="http://schemas.microsoft.com/office/drawing/2014/main" id="{FE6AB423-8EE4-4431-949F-4E44FDD186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5704" y="741717"/>
              <a:ext cx="0" cy="1744406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8B83B6D3-B05D-4004-AB65-A1BDA0A96869}"/>
              </a:ext>
            </a:extLst>
          </p:cNvPr>
          <p:cNvGrpSpPr/>
          <p:nvPr/>
        </p:nvGrpSpPr>
        <p:grpSpPr>
          <a:xfrm flipV="1">
            <a:off x="742697" y="4371084"/>
            <a:ext cx="2095597" cy="1744406"/>
            <a:chOff x="2235704" y="741717"/>
            <a:chExt cx="2095597" cy="1744406"/>
          </a:xfrm>
        </p:grpSpPr>
        <p:cxnSp>
          <p:nvCxnSpPr>
            <p:cNvPr id="132" name="Прямая со стрелкой 16">
              <a:extLst>
                <a:ext uri="{FF2B5EF4-FFF2-40B4-BE49-F238E27FC236}">
                  <a16:creationId xmlns:a16="http://schemas.microsoft.com/office/drawing/2014/main" id="{24809342-F364-4EB4-8C8E-D275823C70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35704" y="2486123"/>
              <a:ext cx="679409" cy="0"/>
            </a:xfrm>
            <a:prstGeom prst="straightConnector1">
              <a:avLst/>
            </a:prstGeom>
            <a:ln w="12700">
              <a:solidFill>
                <a:srgbClr val="FFE396">
                  <a:alpha val="40000"/>
                </a:srgb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Прямая со стрелкой 16">
              <a:extLst>
                <a:ext uri="{FF2B5EF4-FFF2-40B4-BE49-F238E27FC236}">
                  <a16:creationId xmlns:a16="http://schemas.microsoft.com/office/drawing/2014/main" id="{A162FEE1-8A18-497F-BE77-5850986AE1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7131" y="2421830"/>
              <a:ext cx="617983" cy="0"/>
            </a:xfrm>
            <a:prstGeom prst="straightConnector1">
              <a:avLst/>
            </a:prstGeom>
            <a:ln w="12700">
              <a:solidFill>
                <a:srgbClr val="FFE396">
                  <a:alpha val="40000"/>
                </a:srgb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Прямая со стрелкой 16">
              <a:extLst>
                <a:ext uri="{FF2B5EF4-FFF2-40B4-BE49-F238E27FC236}">
                  <a16:creationId xmlns:a16="http://schemas.microsoft.com/office/drawing/2014/main" id="{A9CC8B16-0F29-403B-81C0-DDA9DB1E45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9620" y="2357537"/>
              <a:ext cx="555493" cy="0"/>
            </a:xfrm>
            <a:prstGeom prst="straightConnector1">
              <a:avLst/>
            </a:prstGeom>
            <a:ln w="12700">
              <a:solidFill>
                <a:srgbClr val="FFE396">
                  <a:alpha val="40000"/>
                </a:srgb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Прямая со стрелкой 16">
              <a:extLst>
                <a:ext uri="{FF2B5EF4-FFF2-40B4-BE49-F238E27FC236}">
                  <a16:creationId xmlns:a16="http://schemas.microsoft.com/office/drawing/2014/main" id="{17A2695B-A6F3-4147-9FE6-5F80DD61E6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35704" y="742510"/>
              <a:ext cx="1139653" cy="0"/>
            </a:xfrm>
            <a:prstGeom prst="straightConnector1">
              <a:avLst/>
            </a:prstGeom>
            <a:ln w="12700">
              <a:solidFill>
                <a:srgbClr val="FFE396">
                  <a:alpha val="40000"/>
                </a:srgbClr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Прямая со стрелкой 16">
              <a:extLst>
                <a:ext uri="{FF2B5EF4-FFF2-40B4-BE49-F238E27FC236}">
                  <a16:creationId xmlns:a16="http://schemas.microsoft.com/office/drawing/2014/main" id="{334EE51F-F25B-41DB-B56D-DA2B1C698B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71507" y="1542809"/>
              <a:ext cx="59794" cy="0"/>
            </a:xfrm>
            <a:prstGeom prst="straightConnector1">
              <a:avLst/>
            </a:prstGeom>
            <a:ln w="12700">
              <a:solidFill>
                <a:srgbClr val="FFE396">
                  <a:alpha val="40000"/>
                </a:srgbClr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Прямая со стрелкой 16">
              <a:extLst>
                <a:ext uri="{FF2B5EF4-FFF2-40B4-BE49-F238E27FC236}">
                  <a16:creationId xmlns:a16="http://schemas.microsoft.com/office/drawing/2014/main" id="{20985A75-C7B0-4D17-9B93-44C1855CBA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7131" y="1542568"/>
              <a:ext cx="122282" cy="0"/>
            </a:xfrm>
            <a:prstGeom prst="straightConnector1">
              <a:avLst/>
            </a:prstGeom>
            <a:ln w="12700">
              <a:solidFill>
                <a:srgbClr val="FFE396">
                  <a:alpha val="40000"/>
                </a:srgbClr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Прямая со стрелкой 16">
              <a:extLst>
                <a:ext uri="{FF2B5EF4-FFF2-40B4-BE49-F238E27FC236}">
                  <a16:creationId xmlns:a16="http://schemas.microsoft.com/office/drawing/2014/main" id="{1167566C-C542-4886-8AC4-0CBE8F685A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1506" y="1541577"/>
              <a:ext cx="1" cy="431484"/>
            </a:xfrm>
            <a:prstGeom prst="straightConnector1">
              <a:avLst/>
            </a:prstGeom>
            <a:ln w="12700">
              <a:solidFill>
                <a:srgbClr val="FFE396">
                  <a:alpha val="40000"/>
                </a:srgb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Прямая со стрелкой 16">
              <a:extLst>
                <a:ext uri="{FF2B5EF4-FFF2-40B4-BE49-F238E27FC236}">
                  <a16:creationId xmlns:a16="http://schemas.microsoft.com/office/drawing/2014/main" id="{FE72DC44-E71B-4C3C-875D-5B970142F436}"/>
                </a:ext>
              </a:extLst>
            </p:cNvPr>
            <p:cNvCxnSpPr>
              <a:cxnSpLocks/>
            </p:cNvCxnSpPr>
            <p:nvPr/>
          </p:nvCxnSpPr>
          <p:spPr>
            <a:xfrm>
              <a:off x="2359619" y="1977866"/>
              <a:ext cx="1911887" cy="0"/>
            </a:xfrm>
            <a:prstGeom prst="straightConnector1">
              <a:avLst/>
            </a:prstGeom>
            <a:ln w="12700">
              <a:solidFill>
                <a:srgbClr val="FFE396">
                  <a:alpha val="40000"/>
                </a:srgb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Прямая со стрелкой 16">
              <a:extLst>
                <a:ext uri="{FF2B5EF4-FFF2-40B4-BE49-F238E27FC236}">
                  <a16:creationId xmlns:a16="http://schemas.microsoft.com/office/drawing/2014/main" id="{FEEAD0CA-DC3B-452D-8821-D6104E68B0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9485" y="1973061"/>
              <a:ext cx="0" cy="383949"/>
            </a:xfrm>
            <a:prstGeom prst="straightConnector1">
              <a:avLst/>
            </a:prstGeom>
            <a:ln w="12700">
              <a:solidFill>
                <a:srgbClr val="FFE396">
                  <a:alpha val="40000"/>
                </a:srgb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Прямая со стрелкой 16">
              <a:extLst>
                <a:ext uri="{FF2B5EF4-FFF2-40B4-BE49-F238E27FC236}">
                  <a16:creationId xmlns:a16="http://schemas.microsoft.com/office/drawing/2014/main" id="{DFE06D38-8B13-4DEE-9191-B464FC1680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7131" y="1541577"/>
              <a:ext cx="0" cy="880253"/>
            </a:xfrm>
            <a:prstGeom prst="straightConnector1">
              <a:avLst/>
            </a:prstGeom>
            <a:ln w="12700">
              <a:solidFill>
                <a:srgbClr val="FFE396">
                  <a:alpha val="40000"/>
                </a:srgb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Прямая со стрелкой 16">
              <a:extLst>
                <a:ext uri="{FF2B5EF4-FFF2-40B4-BE49-F238E27FC236}">
                  <a16:creationId xmlns:a16="http://schemas.microsoft.com/office/drawing/2014/main" id="{E05C5BCB-63FB-499B-A065-8B30D4015B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5704" y="741717"/>
              <a:ext cx="0" cy="1744406"/>
            </a:xfrm>
            <a:prstGeom prst="straightConnector1">
              <a:avLst/>
            </a:prstGeom>
            <a:ln w="12700">
              <a:solidFill>
                <a:srgbClr val="FFE396">
                  <a:alpha val="40000"/>
                </a:srgb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9281896F-74BE-4115-B1D4-C704774EC699}"/>
              </a:ext>
            </a:extLst>
          </p:cNvPr>
          <p:cNvGrpSpPr/>
          <p:nvPr/>
        </p:nvGrpSpPr>
        <p:grpSpPr>
          <a:xfrm flipH="1" flipV="1">
            <a:off x="9348608" y="4365407"/>
            <a:ext cx="2095597" cy="1744406"/>
            <a:chOff x="2235704" y="741717"/>
            <a:chExt cx="2095597" cy="1744406"/>
          </a:xfrm>
        </p:grpSpPr>
        <p:cxnSp>
          <p:nvCxnSpPr>
            <p:cNvPr id="144" name="Прямая со стрелкой 16">
              <a:extLst>
                <a:ext uri="{FF2B5EF4-FFF2-40B4-BE49-F238E27FC236}">
                  <a16:creationId xmlns:a16="http://schemas.microsoft.com/office/drawing/2014/main" id="{F61DF48A-AB61-450D-9FE3-B46D6DE481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35704" y="2486123"/>
              <a:ext cx="679409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Прямая со стрелкой 16">
              <a:extLst>
                <a:ext uri="{FF2B5EF4-FFF2-40B4-BE49-F238E27FC236}">
                  <a16:creationId xmlns:a16="http://schemas.microsoft.com/office/drawing/2014/main" id="{1AE0F9BD-E045-4BE0-B10A-BB45D2D954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7131" y="2421830"/>
              <a:ext cx="617983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Прямая со стрелкой 16">
              <a:extLst>
                <a:ext uri="{FF2B5EF4-FFF2-40B4-BE49-F238E27FC236}">
                  <a16:creationId xmlns:a16="http://schemas.microsoft.com/office/drawing/2014/main" id="{2BCE0E18-CD48-452D-9E40-CEB746A491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9620" y="2357537"/>
              <a:ext cx="555493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Прямая со стрелкой 16">
              <a:extLst>
                <a:ext uri="{FF2B5EF4-FFF2-40B4-BE49-F238E27FC236}">
                  <a16:creationId xmlns:a16="http://schemas.microsoft.com/office/drawing/2014/main" id="{114380F9-55D7-410E-AFC8-04BB77B650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35704" y="742510"/>
              <a:ext cx="1139653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Прямая со стрелкой 16">
              <a:extLst>
                <a:ext uri="{FF2B5EF4-FFF2-40B4-BE49-F238E27FC236}">
                  <a16:creationId xmlns:a16="http://schemas.microsoft.com/office/drawing/2014/main" id="{6946F559-01FB-4B44-83EB-903DF55AB6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71507" y="1542809"/>
              <a:ext cx="59794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Прямая со стрелкой 16">
              <a:extLst>
                <a:ext uri="{FF2B5EF4-FFF2-40B4-BE49-F238E27FC236}">
                  <a16:creationId xmlns:a16="http://schemas.microsoft.com/office/drawing/2014/main" id="{247EE743-BC56-483B-8E49-9B71D105BB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7131" y="1542568"/>
              <a:ext cx="122282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Прямая со стрелкой 16">
              <a:extLst>
                <a:ext uri="{FF2B5EF4-FFF2-40B4-BE49-F238E27FC236}">
                  <a16:creationId xmlns:a16="http://schemas.microsoft.com/office/drawing/2014/main" id="{4FCBABD0-9CD2-41F9-AAB7-826E751C65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1506" y="1541577"/>
              <a:ext cx="1" cy="431484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Прямая со стрелкой 16">
              <a:extLst>
                <a:ext uri="{FF2B5EF4-FFF2-40B4-BE49-F238E27FC236}">
                  <a16:creationId xmlns:a16="http://schemas.microsoft.com/office/drawing/2014/main" id="{E762FECB-1750-43B2-9C43-C0644C6FB321}"/>
                </a:ext>
              </a:extLst>
            </p:cNvPr>
            <p:cNvCxnSpPr>
              <a:cxnSpLocks/>
            </p:cNvCxnSpPr>
            <p:nvPr/>
          </p:nvCxnSpPr>
          <p:spPr>
            <a:xfrm>
              <a:off x="2359619" y="1977866"/>
              <a:ext cx="1911887" cy="0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Прямая со стрелкой 16">
              <a:extLst>
                <a:ext uri="{FF2B5EF4-FFF2-40B4-BE49-F238E27FC236}">
                  <a16:creationId xmlns:a16="http://schemas.microsoft.com/office/drawing/2014/main" id="{942B6FA9-F715-4D24-A084-1D2D826BCE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9485" y="1973061"/>
              <a:ext cx="0" cy="383949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Прямая со стрелкой 16">
              <a:extLst>
                <a:ext uri="{FF2B5EF4-FFF2-40B4-BE49-F238E27FC236}">
                  <a16:creationId xmlns:a16="http://schemas.microsoft.com/office/drawing/2014/main" id="{2178B80B-CA77-4F23-92E2-C676B23B17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7131" y="1541577"/>
              <a:ext cx="0" cy="880253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Прямая со стрелкой 16">
              <a:extLst>
                <a:ext uri="{FF2B5EF4-FFF2-40B4-BE49-F238E27FC236}">
                  <a16:creationId xmlns:a16="http://schemas.microsoft.com/office/drawing/2014/main" id="{BF566AAC-BE7C-4A3F-B3C3-104B9C7F5E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5704" y="741717"/>
              <a:ext cx="0" cy="1744406"/>
            </a:xfrm>
            <a:prstGeom prst="straightConnector1">
              <a:avLst/>
            </a:prstGeom>
            <a:ln w="12700">
              <a:solidFill>
                <a:srgbClr val="FFE39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7" name="Прямая со стрелкой 16">
            <a:extLst>
              <a:ext uri="{FF2B5EF4-FFF2-40B4-BE49-F238E27FC236}">
                <a16:creationId xmlns:a16="http://schemas.microsoft.com/office/drawing/2014/main" id="{C915FCC0-AF87-4FAF-BDE1-594DE2934FD8}"/>
              </a:ext>
            </a:extLst>
          </p:cNvPr>
          <p:cNvCxnSpPr>
            <a:cxnSpLocks/>
          </p:cNvCxnSpPr>
          <p:nvPr/>
        </p:nvCxnSpPr>
        <p:spPr>
          <a:xfrm flipV="1">
            <a:off x="6094979" y="4786805"/>
            <a:ext cx="0" cy="593175"/>
          </a:xfrm>
          <a:prstGeom prst="straightConnector1">
            <a:avLst/>
          </a:prstGeom>
          <a:ln w="12700">
            <a:solidFill>
              <a:srgbClr val="FFE396">
                <a:alpha val="40000"/>
              </a:srgb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16">
            <a:extLst>
              <a:ext uri="{FF2B5EF4-FFF2-40B4-BE49-F238E27FC236}">
                <a16:creationId xmlns:a16="http://schemas.microsoft.com/office/drawing/2014/main" id="{1EC87233-F302-493C-B97F-B3118A1F9E33}"/>
              </a:ext>
            </a:extLst>
          </p:cNvPr>
          <p:cNvCxnSpPr>
            <a:cxnSpLocks/>
          </p:cNvCxnSpPr>
          <p:nvPr/>
        </p:nvCxnSpPr>
        <p:spPr>
          <a:xfrm flipH="1">
            <a:off x="2762250" y="3460688"/>
            <a:ext cx="2036267" cy="19539"/>
          </a:xfrm>
          <a:prstGeom prst="straightConnector1">
            <a:avLst/>
          </a:prstGeom>
          <a:ln w="19050">
            <a:solidFill>
              <a:srgbClr val="FFE396">
                <a:alpha val="40000"/>
              </a:srgb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16">
            <a:extLst>
              <a:ext uri="{FF2B5EF4-FFF2-40B4-BE49-F238E27FC236}">
                <a16:creationId xmlns:a16="http://schemas.microsoft.com/office/drawing/2014/main" id="{BCCFC014-E0CC-4028-82DF-B506A5173B7E}"/>
              </a:ext>
            </a:extLst>
          </p:cNvPr>
          <p:cNvCxnSpPr>
            <a:cxnSpLocks/>
          </p:cNvCxnSpPr>
          <p:nvPr/>
        </p:nvCxnSpPr>
        <p:spPr>
          <a:xfrm flipH="1">
            <a:off x="4257675" y="3383340"/>
            <a:ext cx="540842" cy="0"/>
          </a:xfrm>
          <a:prstGeom prst="straightConnector1">
            <a:avLst/>
          </a:prstGeom>
          <a:ln w="19050">
            <a:solidFill>
              <a:srgbClr val="FFE39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16">
            <a:extLst>
              <a:ext uri="{FF2B5EF4-FFF2-40B4-BE49-F238E27FC236}">
                <a16:creationId xmlns:a16="http://schemas.microsoft.com/office/drawing/2014/main" id="{43F629E2-3B95-48C6-BA2C-C07AA14705F3}"/>
              </a:ext>
            </a:extLst>
          </p:cNvPr>
          <p:cNvCxnSpPr>
            <a:cxnSpLocks/>
          </p:cNvCxnSpPr>
          <p:nvPr/>
        </p:nvCxnSpPr>
        <p:spPr>
          <a:xfrm flipH="1">
            <a:off x="7426527" y="3460573"/>
            <a:ext cx="2041631" cy="19591"/>
          </a:xfrm>
          <a:prstGeom prst="straightConnector1">
            <a:avLst/>
          </a:prstGeom>
          <a:ln w="19050">
            <a:solidFill>
              <a:srgbClr val="FFE39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16">
            <a:extLst>
              <a:ext uri="{FF2B5EF4-FFF2-40B4-BE49-F238E27FC236}">
                <a16:creationId xmlns:a16="http://schemas.microsoft.com/office/drawing/2014/main" id="{C470E0DB-C97D-4E39-B1EB-F4678060CD5F}"/>
              </a:ext>
            </a:extLst>
          </p:cNvPr>
          <p:cNvCxnSpPr>
            <a:cxnSpLocks/>
          </p:cNvCxnSpPr>
          <p:nvPr/>
        </p:nvCxnSpPr>
        <p:spPr>
          <a:xfrm flipH="1">
            <a:off x="7426527" y="3383340"/>
            <a:ext cx="533404" cy="5118"/>
          </a:xfrm>
          <a:prstGeom prst="straightConnector1">
            <a:avLst/>
          </a:prstGeom>
          <a:ln w="19050">
            <a:solidFill>
              <a:srgbClr val="FFE39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62BE0E2-2AF4-5E69-F1AF-A72869281D34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15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107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64512-9888-124D-7CDC-BD9448F6D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861" y="2163331"/>
            <a:ext cx="6696075" cy="2149362"/>
          </a:xfrm>
        </p:spPr>
        <p:txBody>
          <a:bodyPr/>
          <a:lstStyle/>
          <a:p>
            <a:r>
              <a:rPr lang="ru-RU" sz="7200" dirty="0"/>
              <a:t>Как это работает?</a:t>
            </a:r>
            <a:endParaRPr lang="ru-UA" sz="7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20625E-FDFC-07B0-DA27-39174EB90E03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16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166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E2A2E-7C05-CC08-6F11-51E903F30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>
            <a:extLst>
              <a:ext uri="{FF2B5EF4-FFF2-40B4-BE49-F238E27FC236}">
                <a16:creationId xmlns:a16="http://schemas.microsoft.com/office/drawing/2014/main" id="{04586711-B1A4-B599-2BAB-99F478EECBBC}"/>
              </a:ext>
            </a:extLst>
          </p:cNvPr>
          <p:cNvSpPr/>
          <p:nvPr/>
        </p:nvSpPr>
        <p:spPr>
          <a:xfrm>
            <a:off x="1405628" y="2431738"/>
            <a:ext cx="2524836" cy="1240126"/>
          </a:xfrm>
          <a:prstGeom prst="ellipse">
            <a:avLst/>
          </a:prstGeom>
          <a:solidFill>
            <a:schemeClr val="tx1">
              <a:lumMod val="75000"/>
              <a:lumOff val="25000"/>
              <a:alpha val="63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463916-C28C-4223-5005-ED859236C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318602"/>
            <a:ext cx="11256963" cy="757130"/>
          </a:xfrm>
        </p:spPr>
        <p:txBody>
          <a:bodyPr/>
          <a:lstStyle/>
          <a:p>
            <a:r>
              <a:rPr lang="ru-RU" dirty="0"/>
              <a:t>От </a:t>
            </a:r>
            <a:r>
              <a:rPr lang="ru-RU" dirty="0" err="1"/>
              <a:t>промта</a:t>
            </a:r>
            <a:r>
              <a:rPr lang="ru-RU" dirty="0"/>
              <a:t> до результата</a:t>
            </a:r>
            <a:endParaRPr lang="ru-UA" dirty="0"/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C2BDD73C-419E-FE56-366E-B4842CE69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2146" y="2790191"/>
            <a:ext cx="1431799" cy="52322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dirty="0">
                <a:latin typeface="Montserrat ExtraBold" panose="00000900000000000000" pitchFamily="2" charset="-52"/>
              </a:rPr>
              <a:t>промт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F8BA909-69AE-CC0D-A66D-47341DD19BF3}"/>
              </a:ext>
            </a:extLst>
          </p:cNvPr>
          <p:cNvSpPr/>
          <p:nvPr/>
        </p:nvSpPr>
        <p:spPr>
          <a:xfrm>
            <a:off x="4854493" y="2431738"/>
            <a:ext cx="2524836" cy="1240126"/>
          </a:xfrm>
          <a:prstGeom prst="roundRect">
            <a:avLst>
              <a:gd name="adj" fmla="val 3693"/>
            </a:avLst>
          </a:prstGeom>
          <a:solidFill>
            <a:schemeClr val="tx1">
              <a:lumMod val="75000"/>
              <a:lumOff val="25000"/>
              <a:alpha val="63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1E517942-5857-FB3B-D3F1-77C2006D31DA}"/>
              </a:ext>
            </a:extLst>
          </p:cNvPr>
          <p:cNvSpPr/>
          <p:nvPr/>
        </p:nvSpPr>
        <p:spPr>
          <a:xfrm>
            <a:off x="8303358" y="2431738"/>
            <a:ext cx="2524836" cy="1240126"/>
          </a:xfrm>
          <a:prstGeom prst="ellipse">
            <a:avLst/>
          </a:prstGeom>
          <a:solidFill>
            <a:schemeClr val="tx1">
              <a:lumMod val="75000"/>
              <a:lumOff val="25000"/>
              <a:alpha val="63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0" name="Подзаголовок 3">
            <a:extLst>
              <a:ext uri="{FF2B5EF4-FFF2-40B4-BE49-F238E27FC236}">
                <a16:creationId xmlns:a16="http://schemas.microsoft.com/office/drawing/2014/main" id="{E77F3727-B9C1-8790-EB54-3998C7C09D76}"/>
              </a:ext>
            </a:extLst>
          </p:cNvPr>
          <p:cNvSpPr txBox="1">
            <a:spLocks/>
          </p:cNvSpPr>
          <p:nvPr/>
        </p:nvSpPr>
        <p:spPr>
          <a:xfrm>
            <a:off x="5401011" y="2790191"/>
            <a:ext cx="1431799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>
                <a:latin typeface="Montserrat ExtraBold" panose="00000900000000000000" pitchFamily="2" charset="-52"/>
              </a:rPr>
              <a:t>LLM</a:t>
            </a:r>
          </a:p>
        </p:txBody>
      </p:sp>
      <p:sp>
        <p:nvSpPr>
          <p:cNvPr id="11" name="Подзаголовок 3">
            <a:extLst>
              <a:ext uri="{FF2B5EF4-FFF2-40B4-BE49-F238E27FC236}">
                <a16:creationId xmlns:a16="http://schemas.microsoft.com/office/drawing/2014/main" id="{88DCB8FA-B728-B41D-E782-F321300EB77B}"/>
              </a:ext>
            </a:extLst>
          </p:cNvPr>
          <p:cNvSpPr txBox="1">
            <a:spLocks/>
          </p:cNvSpPr>
          <p:nvPr/>
        </p:nvSpPr>
        <p:spPr>
          <a:xfrm>
            <a:off x="8405714" y="2790191"/>
            <a:ext cx="2422480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2800" dirty="0">
                <a:latin typeface="Montserrat ExtraBold" panose="00000900000000000000" pitchFamily="2" charset="-52"/>
              </a:rPr>
              <a:t>результат</a:t>
            </a:r>
          </a:p>
        </p:txBody>
      </p:sp>
      <p:sp>
        <p:nvSpPr>
          <p:cNvPr id="12" name="Подзаголовок 3">
            <a:extLst>
              <a:ext uri="{FF2B5EF4-FFF2-40B4-BE49-F238E27FC236}">
                <a16:creationId xmlns:a16="http://schemas.microsoft.com/office/drawing/2014/main" id="{F67A5389-8D06-4C91-B0CA-325D8B01FC64}"/>
              </a:ext>
            </a:extLst>
          </p:cNvPr>
          <p:cNvSpPr txBox="1">
            <a:spLocks/>
          </p:cNvSpPr>
          <p:nvPr/>
        </p:nvSpPr>
        <p:spPr>
          <a:xfrm>
            <a:off x="1087785" y="4156296"/>
            <a:ext cx="3124122" cy="9233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1800" dirty="0">
                <a:solidFill>
                  <a:srgbClr val="FFE396"/>
                </a:solidFill>
              </a:rPr>
              <a:t>Опиши ситуацию </a:t>
            </a:r>
            <a:br>
              <a:rPr lang="ru-RU" sz="1800" dirty="0">
                <a:solidFill>
                  <a:srgbClr val="FFE396"/>
                </a:solidFill>
              </a:rPr>
            </a:br>
            <a:r>
              <a:rPr lang="ru-RU" sz="1800" dirty="0">
                <a:solidFill>
                  <a:srgbClr val="FFE396"/>
                </a:solidFill>
              </a:rPr>
              <a:t>для проверки навыка аргументации</a:t>
            </a:r>
          </a:p>
        </p:txBody>
      </p:sp>
      <p:sp>
        <p:nvSpPr>
          <p:cNvPr id="13" name="Подзаголовок 3">
            <a:extLst>
              <a:ext uri="{FF2B5EF4-FFF2-40B4-BE49-F238E27FC236}">
                <a16:creationId xmlns:a16="http://schemas.microsoft.com/office/drawing/2014/main" id="{72931EFC-930F-B92F-6A7A-DC07CD1931D8}"/>
              </a:ext>
            </a:extLst>
          </p:cNvPr>
          <p:cNvSpPr txBox="1">
            <a:spLocks/>
          </p:cNvSpPr>
          <p:nvPr/>
        </p:nvSpPr>
        <p:spPr>
          <a:xfrm>
            <a:off x="7709679" y="4156228"/>
            <a:ext cx="3814550" cy="12003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1800" dirty="0">
                <a:solidFill>
                  <a:srgbClr val="FFE396"/>
                </a:solidFill>
              </a:rPr>
              <a:t>Разработчик не согласен </a:t>
            </a:r>
            <a:br>
              <a:rPr lang="ru-RU" sz="1800" dirty="0">
                <a:solidFill>
                  <a:srgbClr val="FFE396"/>
                </a:solidFill>
              </a:rPr>
            </a:br>
            <a:r>
              <a:rPr lang="ru-RU" sz="1800" dirty="0">
                <a:solidFill>
                  <a:srgbClr val="FFE396"/>
                </a:solidFill>
              </a:rPr>
              <a:t>с вашим решением на </a:t>
            </a:r>
            <a:r>
              <a:rPr lang="ru-RU" sz="1800" dirty="0" err="1">
                <a:solidFill>
                  <a:srgbClr val="FFE396"/>
                </a:solidFill>
              </a:rPr>
              <a:t>code</a:t>
            </a:r>
            <a:r>
              <a:rPr lang="ru-RU" sz="1800" dirty="0">
                <a:solidFill>
                  <a:srgbClr val="FFE396"/>
                </a:solidFill>
              </a:rPr>
              <a:t> </a:t>
            </a:r>
            <a:r>
              <a:rPr lang="ru-RU" sz="1800" dirty="0" err="1">
                <a:solidFill>
                  <a:srgbClr val="FFE396"/>
                </a:solidFill>
              </a:rPr>
              <a:t>review</a:t>
            </a:r>
            <a:r>
              <a:rPr lang="ru-RU" sz="1800" dirty="0">
                <a:solidFill>
                  <a:srgbClr val="FFE396"/>
                </a:solidFill>
              </a:rPr>
              <a:t>. Как аргументировать свою позицию?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C0151961-614F-155E-EBAF-44FB45DC0FF7}"/>
              </a:ext>
            </a:extLst>
          </p:cNvPr>
          <p:cNvCxnSpPr>
            <a:stCxn id="8" idx="6"/>
            <a:endCxn id="3" idx="1"/>
          </p:cNvCxnSpPr>
          <p:nvPr/>
        </p:nvCxnSpPr>
        <p:spPr>
          <a:xfrm>
            <a:off x="3930464" y="3051801"/>
            <a:ext cx="924029" cy="0"/>
          </a:xfrm>
          <a:prstGeom prst="straightConnector1">
            <a:avLst/>
          </a:prstGeom>
          <a:ln>
            <a:solidFill>
              <a:srgbClr val="FFE3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2B16EE4C-8474-4BC1-2502-84185AC90F54}"/>
              </a:ext>
            </a:extLst>
          </p:cNvPr>
          <p:cNvCxnSpPr/>
          <p:nvPr/>
        </p:nvCxnSpPr>
        <p:spPr>
          <a:xfrm>
            <a:off x="7379329" y="3051801"/>
            <a:ext cx="924029" cy="0"/>
          </a:xfrm>
          <a:prstGeom prst="straightConnector1">
            <a:avLst/>
          </a:prstGeom>
          <a:ln>
            <a:solidFill>
              <a:srgbClr val="FFE3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51F857-67F9-641A-12AA-4162EC56BCD7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17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953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A7684-BE05-9D22-B76A-A9C65C358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BEF8C-0D7D-5E0C-C0A5-D60E06624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272955"/>
            <a:ext cx="11256963" cy="1446662"/>
          </a:xfrm>
        </p:spPr>
        <p:txBody>
          <a:bodyPr/>
          <a:lstStyle/>
          <a:p>
            <a:r>
              <a:rPr lang="ru-RU" dirty="0"/>
              <a:t>Контроль генерации </a:t>
            </a:r>
            <a:br>
              <a:rPr lang="ru-RU" dirty="0"/>
            </a:br>
            <a:r>
              <a:rPr lang="ru-RU" dirty="0"/>
              <a:t>кейсов через JSON</a:t>
            </a:r>
            <a:endParaRPr lang="ru-UA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9A67431-59F0-2BC1-0ECD-A9921E0CF90D}"/>
              </a:ext>
            </a:extLst>
          </p:cNvPr>
          <p:cNvGrpSpPr/>
          <p:nvPr/>
        </p:nvGrpSpPr>
        <p:grpSpPr>
          <a:xfrm>
            <a:off x="545905" y="2256197"/>
            <a:ext cx="4255295" cy="2274856"/>
            <a:chOff x="1023582" y="2501860"/>
            <a:chExt cx="4255295" cy="2274856"/>
          </a:xfrm>
        </p:grpSpPr>
        <p:sp>
          <p:nvSpPr>
            <p:cNvPr id="3" name="Прямоугольник: скругленные углы 2">
              <a:extLst>
                <a:ext uri="{FF2B5EF4-FFF2-40B4-BE49-F238E27FC236}">
                  <a16:creationId xmlns:a16="http://schemas.microsoft.com/office/drawing/2014/main" id="{F4F91D8C-FD88-BC44-E6DA-D76E91063155}"/>
                </a:ext>
              </a:extLst>
            </p:cNvPr>
            <p:cNvSpPr/>
            <p:nvPr/>
          </p:nvSpPr>
          <p:spPr>
            <a:xfrm>
              <a:off x="1023582" y="2501860"/>
              <a:ext cx="4255295" cy="2274856"/>
            </a:xfrm>
            <a:prstGeom prst="roundRect">
              <a:avLst>
                <a:gd name="adj" fmla="val 7373"/>
              </a:avLst>
            </a:prstGeom>
            <a:solidFill>
              <a:schemeClr val="tx1">
                <a:lumMod val="75000"/>
                <a:lumOff val="25000"/>
                <a:alpha val="34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10" name="Подзаголовок 3">
              <a:extLst>
                <a:ext uri="{FF2B5EF4-FFF2-40B4-BE49-F238E27FC236}">
                  <a16:creationId xmlns:a16="http://schemas.microsoft.com/office/drawing/2014/main" id="{684095D0-0A68-071D-1BDE-4E99CB7F10F9}"/>
                </a:ext>
              </a:extLst>
            </p:cNvPr>
            <p:cNvSpPr txBox="1">
              <a:spLocks/>
            </p:cNvSpPr>
            <p:nvPr/>
          </p:nvSpPr>
          <p:spPr>
            <a:xfrm>
              <a:off x="1549324" y="2639444"/>
              <a:ext cx="3203809" cy="52322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ru-RU" sz="2800" dirty="0">
                  <a:solidFill>
                    <a:srgbClr val="FFE396"/>
                  </a:solidFill>
                  <a:latin typeface="Montserrat ExtraBold" panose="00000900000000000000" pitchFamily="2" charset="-52"/>
                </a:rPr>
                <a:t>ПРОБЛЕМА</a:t>
              </a:r>
            </a:p>
          </p:txBody>
        </p:sp>
        <p:sp>
          <p:nvSpPr>
            <p:cNvPr id="9" name="Подзаголовок 3">
              <a:extLst>
                <a:ext uri="{FF2B5EF4-FFF2-40B4-BE49-F238E27FC236}">
                  <a16:creationId xmlns:a16="http://schemas.microsoft.com/office/drawing/2014/main" id="{1BEFD0D1-377E-64D6-D35C-36331F76AA5D}"/>
                </a:ext>
              </a:extLst>
            </p:cNvPr>
            <p:cNvSpPr txBox="1">
              <a:spLocks/>
            </p:cNvSpPr>
            <p:nvPr/>
          </p:nvSpPr>
          <p:spPr>
            <a:xfrm>
              <a:off x="1158655" y="3283187"/>
              <a:ext cx="3985146" cy="1323439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ru-RU" dirty="0"/>
                <a:t>количество сгенерированных вопросов не соответствует количеству навыков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6404CB0-BAA8-00C5-DB0C-15DA8B3EA3A1}"/>
              </a:ext>
            </a:extLst>
          </p:cNvPr>
          <p:cNvGrpSpPr/>
          <p:nvPr/>
        </p:nvGrpSpPr>
        <p:grpSpPr>
          <a:xfrm>
            <a:off x="6537272" y="2256197"/>
            <a:ext cx="4255295" cy="2274856"/>
            <a:chOff x="1023582" y="2501860"/>
            <a:chExt cx="4255295" cy="2274856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D39F7E14-5AC8-CD58-F92E-7F2B4454707B}"/>
                </a:ext>
              </a:extLst>
            </p:cNvPr>
            <p:cNvSpPr/>
            <p:nvPr/>
          </p:nvSpPr>
          <p:spPr>
            <a:xfrm>
              <a:off x="1023582" y="2501860"/>
              <a:ext cx="4255295" cy="2274856"/>
            </a:xfrm>
            <a:prstGeom prst="roundRect">
              <a:avLst>
                <a:gd name="adj" fmla="val 7373"/>
              </a:avLst>
            </a:prstGeom>
            <a:solidFill>
              <a:schemeClr val="tx1">
                <a:lumMod val="75000"/>
                <a:lumOff val="25000"/>
                <a:alpha val="34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19" name="Подзаголовок 3">
              <a:extLst>
                <a:ext uri="{FF2B5EF4-FFF2-40B4-BE49-F238E27FC236}">
                  <a16:creationId xmlns:a16="http://schemas.microsoft.com/office/drawing/2014/main" id="{946AEEA7-15E2-3F40-5D2F-893C530B7CFD}"/>
                </a:ext>
              </a:extLst>
            </p:cNvPr>
            <p:cNvSpPr txBox="1">
              <a:spLocks/>
            </p:cNvSpPr>
            <p:nvPr/>
          </p:nvSpPr>
          <p:spPr>
            <a:xfrm>
              <a:off x="1549324" y="2639444"/>
              <a:ext cx="3203809" cy="52322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ru-RU" sz="2800" dirty="0">
                  <a:solidFill>
                    <a:srgbClr val="FFE396"/>
                  </a:solidFill>
                  <a:latin typeface="Montserrat ExtraBold" panose="00000900000000000000" pitchFamily="2" charset="-52"/>
                </a:rPr>
                <a:t>ПРИЧИНА</a:t>
              </a:r>
            </a:p>
          </p:txBody>
        </p:sp>
        <p:sp>
          <p:nvSpPr>
            <p:cNvPr id="20" name="Подзаголовок 3">
              <a:extLst>
                <a:ext uri="{FF2B5EF4-FFF2-40B4-BE49-F238E27FC236}">
                  <a16:creationId xmlns:a16="http://schemas.microsoft.com/office/drawing/2014/main" id="{1B43C29E-FEF1-9923-587B-DCCE0175D860}"/>
                </a:ext>
              </a:extLst>
            </p:cNvPr>
            <p:cNvSpPr txBox="1">
              <a:spLocks/>
            </p:cNvSpPr>
            <p:nvPr/>
          </p:nvSpPr>
          <p:spPr>
            <a:xfrm>
              <a:off x="1191905" y="3561859"/>
              <a:ext cx="3985146" cy="70788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ru-RU" dirty="0"/>
                <a:t>исходные данные подаются в свободной форме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922EBD3-73B3-C3E2-D390-9143BB20AC53}"/>
              </a:ext>
            </a:extLst>
          </p:cNvPr>
          <p:cNvGrpSpPr/>
          <p:nvPr/>
        </p:nvGrpSpPr>
        <p:grpSpPr>
          <a:xfrm>
            <a:off x="3531624" y="5162483"/>
            <a:ext cx="4255295" cy="1278291"/>
            <a:chOff x="1023582" y="2501860"/>
            <a:chExt cx="4255295" cy="1278291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C513B2DB-AF03-B6E2-5F54-4039C4371AD1}"/>
                </a:ext>
              </a:extLst>
            </p:cNvPr>
            <p:cNvSpPr/>
            <p:nvPr/>
          </p:nvSpPr>
          <p:spPr>
            <a:xfrm>
              <a:off x="1023582" y="2501860"/>
              <a:ext cx="4255295" cy="1278291"/>
            </a:xfrm>
            <a:prstGeom prst="roundRect">
              <a:avLst>
                <a:gd name="adj" fmla="val 7373"/>
              </a:avLst>
            </a:prstGeom>
            <a:solidFill>
              <a:schemeClr val="tx1">
                <a:lumMod val="75000"/>
                <a:lumOff val="25000"/>
                <a:alpha val="34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3" name="Подзаголовок 3">
              <a:extLst>
                <a:ext uri="{FF2B5EF4-FFF2-40B4-BE49-F238E27FC236}">
                  <a16:creationId xmlns:a16="http://schemas.microsoft.com/office/drawing/2014/main" id="{BC974DBF-D0A9-6C4D-3AEC-FF836EBFF77A}"/>
                </a:ext>
              </a:extLst>
            </p:cNvPr>
            <p:cNvSpPr txBox="1">
              <a:spLocks/>
            </p:cNvSpPr>
            <p:nvPr/>
          </p:nvSpPr>
          <p:spPr>
            <a:xfrm>
              <a:off x="1549324" y="2639444"/>
              <a:ext cx="3203809" cy="52322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ru-RU" sz="2800" dirty="0">
                  <a:solidFill>
                    <a:srgbClr val="2DC75C"/>
                  </a:solidFill>
                  <a:latin typeface="Montserrat ExtraBold" panose="00000900000000000000" pitchFamily="2" charset="-52"/>
                </a:rPr>
                <a:t>РЕШЕНИЕ</a:t>
              </a:r>
            </a:p>
          </p:txBody>
        </p:sp>
        <p:sp>
          <p:nvSpPr>
            <p:cNvPr id="24" name="Подзаголовок 3">
              <a:extLst>
                <a:ext uri="{FF2B5EF4-FFF2-40B4-BE49-F238E27FC236}">
                  <a16:creationId xmlns:a16="http://schemas.microsoft.com/office/drawing/2014/main" id="{A02AEC90-1FBE-92A2-8272-C7373DF4598B}"/>
                </a:ext>
              </a:extLst>
            </p:cNvPr>
            <p:cNvSpPr txBox="1">
              <a:spLocks/>
            </p:cNvSpPr>
            <p:nvPr/>
          </p:nvSpPr>
          <p:spPr>
            <a:xfrm>
              <a:off x="1158655" y="3283187"/>
              <a:ext cx="3985146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US" dirty="0">
                  <a:latin typeface="Montserrat ExtraBold" panose="00000900000000000000" pitchFamily="2" charset="-52"/>
                </a:rPr>
                <a:t>JSON-</a:t>
              </a:r>
              <a:r>
                <a:rPr lang="ru-RU" dirty="0">
                  <a:latin typeface="Montserrat ExtraBold" panose="00000900000000000000" pitchFamily="2" charset="-52"/>
                </a:rPr>
                <a:t>формат</a:t>
              </a:r>
            </a:p>
          </p:txBody>
        </p:sp>
      </p:grp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5E05AB3F-DC2E-FC4B-6645-9B486E814C7B}"/>
              </a:ext>
            </a:extLst>
          </p:cNvPr>
          <p:cNvCxnSpPr>
            <a:stCxn id="3" idx="3"/>
            <a:endCxn id="18" idx="1"/>
          </p:cNvCxnSpPr>
          <p:nvPr/>
        </p:nvCxnSpPr>
        <p:spPr>
          <a:xfrm>
            <a:off x="4801200" y="3393625"/>
            <a:ext cx="17360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791BC8E9-1E44-8E27-9E11-4C9942CE3D79}"/>
              </a:ext>
            </a:extLst>
          </p:cNvPr>
          <p:cNvCxnSpPr>
            <a:stCxn id="18" idx="2"/>
            <a:endCxn id="22" idx="0"/>
          </p:cNvCxnSpPr>
          <p:nvPr/>
        </p:nvCxnSpPr>
        <p:spPr>
          <a:xfrm flipH="1">
            <a:off x="5659272" y="4531053"/>
            <a:ext cx="3005648" cy="63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F37647D-1D04-E9A0-61E0-EBE5018DF702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18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917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2E493-3228-7AFA-E511-43E259F90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EAF2F7-B53E-7B24-4E05-4CA4870B9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272955"/>
            <a:ext cx="9847723" cy="1446662"/>
          </a:xfrm>
        </p:spPr>
        <p:txBody>
          <a:bodyPr/>
          <a:lstStyle/>
          <a:p>
            <a:r>
              <a:rPr lang="ru-RU" dirty="0"/>
              <a:t>Делаем кейсы доступными для новичков</a:t>
            </a:r>
            <a:endParaRPr lang="ru-UA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C1A745FE-6B23-B350-2B03-FC5184AE79C0}"/>
              </a:ext>
            </a:extLst>
          </p:cNvPr>
          <p:cNvGrpSpPr/>
          <p:nvPr/>
        </p:nvGrpSpPr>
        <p:grpSpPr>
          <a:xfrm>
            <a:off x="545905" y="2256197"/>
            <a:ext cx="4255295" cy="1988257"/>
            <a:chOff x="1023582" y="2501860"/>
            <a:chExt cx="4255295" cy="1988257"/>
          </a:xfrm>
        </p:grpSpPr>
        <p:sp>
          <p:nvSpPr>
            <p:cNvPr id="3" name="Прямоугольник: скругленные углы 2">
              <a:extLst>
                <a:ext uri="{FF2B5EF4-FFF2-40B4-BE49-F238E27FC236}">
                  <a16:creationId xmlns:a16="http://schemas.microsoft.com/office/drawing/2014/main" id="{38391A44-644D-8C7F-CB87-F760635A8D69}"/>
                </a:ext>
              </a:extLst>
            </p:cNvPr>
            <p:cNvSpPr/>
            <p:nvPr/>
          </p:nvSpPr>
          <p:spPr>
            <a:xfrm>
              <a:off x="1023582" y="2501860"/>
              <a:ext cx="4255295" cy="1988257"/>
            </a:xfrm>
            <a:prstGeom prst="roundRect">
              <a:avLst>
                <a:gd name="adj" fmla="val 7373"/>
              </a:avLst>
            </a:prstGeom>
            <a:solidFill>
              <a:schemeClr val="tx1">
                <a:lumMod val="75000"/>
                <a:lumOff val="25000"/>
                <a:alpha val="34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10" name="Подзаголовок 3">
              <a:extLst>
                <a:ext uri="{FF2B5EF4-FFF2-40B4-BE49-F238E27FC236}">
                  <a16:creationId xmlns:a16="http://schemas.microsoft.com/office/drawing/2014/main" id="{774CD01E-F49C-C885-9B98-08A23CAA1CE5}"/>
                </a:ext>
              </a:extLst>
            </p:cNvPr>
            <p:cNvSpPr txBox="1">
              <a:spLocks/>
            </p:cNvSpPr>
            <p:nvPr/>
          </p:nvSpPr>
          <p:spPr>
            <a:xfrm>
              <a:off x="1549324" y="2639444"/>
              <a:ext cx="3203809" cy="52322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ru-RU" sz="2800" dirty="0">
                  <a:solidFill>
                    <a:srgbClr val="FFE396"/>
                  </a:solidFill>
                  <a:latin typeface="Montserrat ExtraBold" panose="00000900000000000000" pitchFamily="2" charset="-52"/>
                </a:rPr>
                <a:t>ПРОБЛЕМА</a:t>
              </a:r>
            </a:p>
          </p:txBody>
        </p:sp>
        <p:sp>
          <p:nvSpPr>
            <p:cNvPr id="9" name="Подзаголовок 3">
              <a:extLst>
                <a:ext uri="{FF2B5EF4-FFF2-40B4-BE49-F238E27FC236}">
                  <a16:creationId xmlns:a16="http://schemas.microsoft.com/office/drawing/2014/main" id="{09DE839B-36F3-C854-7B21-20DD916F68BA}"/>
                </a:ext>
              </a:extLst>
            </p:cNvPr>
            <p:cNvSpPr txBox="1">
              <a:spLocks/>
            </p:cNvSpPr>
            <p:nvPr/>
          </p:nvSpPr>
          <p:spPr>
            <a:xfrm>
              <a:off x="1158655" y="3283187"/>
              <a:ext cx="3985146" cy="101566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ru-RU" dirty="0"/>
                <a:t>создание технически сложных ситуаций </a:t>
              </a:r>
              <a:br>
                <a:rPr lang="ru-RU" dirty="0"/>
              </a:br>
              <a:r>
                <a:rPr lang="ru-RU" dirty="0"/>
                <a:t>и вопросов к ним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1BD006F-5AFE-C284-28EB-7F090EB15636}"/>
              </a:ext>
            </a:extLst>
          </p:cNvPr>
          <p:cNvGrpSpPr/>
          <p:nvPr/>
        </p:nvGrpSpPr>
        <p:grpSpPr>
          <a:xfrm>
            <a:off x="6537272" y="2256197"/>
            <a:ext cx="4255295" cy="1988257"/>
            <a:chOff x="1023582" y="2501860"/>
            <a:chExt cx="4255295" cy="1988257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06247DC2-1A75-9D88-FE0C-D21059164AFF}"/>
                </a:ext>
              </a:extLst>
            </p:cNvPr>
            <p:cNvSpPr/>
            <p:nvPr/>
          </p:nvSpPr>
          <p:spPr>
            <a:xfrm>
              <a:off x="1023582" y="2501860"/>
              <a:ext cx="4255295" cy="1988257"/>
            </a:xfrm>
            <a:prstGeom prst="roundRect">
              <a:avLst>
                <a:gd name="adj" fmla="val 7373"/>
              </a:avLst>
            </a:prstGeom>
            <a:solidFill>
              <a:schemeClr val="tx1">
                <a:lumMod val="75000"/>
                <a:lumOff val="25000"/>
                <a:alpha val="34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19" name="Подзаголовок 3">
              <a:extLst>
                <a:ext uri="{FF2B5EF4-FFF2-40B4-BE49-F238E27FC236}">
                  <a16:creationId xmlns:a16="http://schemas.microsoft.com/office/drawing/2014/main" id="{0C1A1925-0DC2-21A7-29E4-2FA9BBB52BFC}"/>
                </a:ext>
              </a:extLst>
            </p:cNvPr>
            <p:cNvSpPr txBox="1">
              <a:spLocks/>
            </p:cNvSpPr>
            <p:nvPr/>
          </p:nvSpPr>
          <p:spPr>
            <a:xfrm>
              <a:off x="1549324" y="2639444"/>
              <a:ext cx="3203809" cy="52322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ru-RU" sz="2800" dirty="0">
                  <a:solidFill>
                    <a:srgbClr val="FFE396"/>
                  </a:solidFill>
                  <a:latin typeface="Montserrat ExtraBold" panose="00000900000000000000" pitchFamily="2" charset="-52"/>
                </a:rPr>
                <a:t>ПРИЧИНА</a:t>
              </a:r>
            </a:p>
          </p:txBody>
        </p:sp>
        <p:sp>
          <p:nvSpPr>
            <p:cNvPr id="20" name="Подзаголовок 3">
              <a:extLst>
                <a:ext uri="{FF2B5EF4-FFF2-40B4-BE49-F238E27FC236}">
                  <a16:creationId xmlns:a16="http://schemas.microsoft.com/office/drawing/2014/main" id="{237C3600-5942-6511-46E5-B9FA2FBCEAD2}"/>
                </a:ext>
              </a:extLst>
            </p:cNvPr>
            <p:cNvSpPr txBox="1">
              <a:spLocks/>
            </p:cNvSpPr>
            <p:nvPr/>
          </p:nvSpPr>
          <p:spPr>
            <a:xfrm>
              <a:off x="1158656" y="3290498"/>
              <a:ext cx="3985146" cy="70788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ru-RU" dirty="0"/>
                <a:t>отсутствие уточняющего контекста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B1D3AF4-A0D8-67A3-C55E-0D0CC138996C}"/>
              </a:ext>
            </a:extLst>
          </p:cNvPr>
          <p:cNvGrpSpPr/>
          <p:nvPr/>
        </p:nvGrpSpPr>
        <p:grpSpPr>
          <a:xfrm>
            <a:off x="2876532" y="5050747"/>
            <a:ext cx="6240173" cy="1365928"/>
            <a:chOff x="1023582" y="2501860"/>
            <a:chExt cx="6240173" cy="1365928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2F917711-5452-2E44-CF02-ECC9B545D293}"/>
                </a:ext>
              </a:extLst>
            </p:cNvPr>
            <p:cNvSpPr/>
            <p:nvPr/>
          </p:nvSpPr>
          <p:spPr>
            <a:xfrm>
              <a:off x="1023582" y="2501860"/>
              <a:ext cx="6240173" cy="1365928"/>
            </a:xfrm>
            <a:prstGeom prst="roundRect">
              <a:avLst>
                <a:gd name="adj" fmla="val 7373"/>
              </a:avLst>
            </a:prstGeom>
            <a:solidFill>
              <a:schemeClr val="tx1">
                <a:lumMod val="75000"/>
                <a:lumOff val="25000"/>
                <a:alpha val="34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3" name="Подзаголовок 3">
              <a:extLst>
                <a:ext uri="{FF2B5EF4-FFF2-40B4-BE49-F238E27FC236}">
                  <a16:creationId xmlns:a16="http://schemas.microsoft.com/office/drawing/2014/main" id="{9A9D1D0D-691B-6D01-B206-5D0ADE37A592}"/>
                </a:ext>
              </a:extLst>
            </p:cNvPr>
            <p:cNvSpPr txBox="1">
              <a:spLocks/>
            </p:cNvSpPr>
            <p:nvPr/>
          </p:nvSpPr>
          <p:spPr>
            <a:xfrm>
              <a:off x="1023582" y="2639444"/>
              <a:ext cx="6240173" cy="52322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ru-RU" sz="2800" dirty="0">
                  <a:solidFill>
                    <a:srgbClr val="2DC75C"/>
                  </a:solidFill>
                  <a:latin typeface="Montserrat ExtraBold" panose="00000900000000000000" pitchFamily="2" charset="-52"/>
                </a:rPr>
                <a:t>РЕШЕНИЕ</a:t>
              </a:r>
            </a:p>
          </p:txBody>
        </p:sp>
        <p:sp>
          <p:nvSpPr>
            <p:cNvPr id="24" name="Подзаголовок 3">
              <a:extLst>
                <a:ext uri="{FF2B5EF4-FFF2-40B4-BE49-F238E27FC236}">
                  <a16:creationId xmlns:a16="http://schemas.microsoft.com/office/drawing/2014/main" id="{C0DFA2DA-D2B8-6685-2E29-7C780916515D}"/>
                </a:ext>
              </a:extLst>
            </p:cNvPr>
            <p:cNvSpPr txBox="1">
              <a:spLocks/>
            </p:cNvSpPr>
            <p:nvPr/>
          </p:nvSpPr>
          <p:spPr>
            <a:xfrm>
              <a:off x="1193476" y="3089110"/>
              <a:ext cx="5900384" cy="70788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ru-RU" dirty="0"/>
                <a:t>ориентация на «среднестатистического сотрудника ИТ»</a:t>
              </a:r>
            </a:p>
          </p:txBody>
        </p:sp>
      </p:grp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6691A201-BA0B-A366-0517-5B347063A392}"/>
              </a:ext>
            </a:extLst>
          </p:cNvPr>
          <p:cNvCxnSpPr>
            <a:cxnSpLocks/>
            <a:stCxn id="3" idx="3"/>
            <a:endCxn id="18" idx="1"/>
          </p:cNvCxnSpPr>
          <p:nvPr/>
        </p:nvCxnSpPr>
        <p:spPr>
          <a:xfrm>
            <a:off x="4801200" y="3250326"/>
            <a:ext cx="17360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C57BB488-E070-A874-620C-36C4995AF37E}"/>
              </a:ext>
            </a:extLst>
          </p:cNvPr>
          <p:cNvCxnSpPr>
            <a:cxnSpLocks/>
            <a:stCxn id="18" idx="2"/>
            <a:endCxn id="22" idx="0"/>
          </p:cNvCxnSpPr>
          <p:nvPr/>
        </p:nvCxnSpPr>
        <p:spPr>
          <a:xfrm flipH="1">
            <a:off x="5996619" y="4244454"/>
            <a:ext cx="2668301" cy="806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068FA1D-5515-B8D8-007C-5CADEA00CA22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19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23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D092D3-1046-6552-185D-F0C0A4384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620" y="333563"/>
            <a:ext cx="7739380" cy="757130"/>
          </a:xfrm>
        </p:spPr>
        <p:txBody>
          <a:bodyPr/>
          <a:lstStyle/>
          <a:p>
            <a:r>
              <a:rPr lang="ru-RU" dirty="0"/>
              <a:t>План выступления 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2A6EC2D-EE2D-FF8F-BB94-638185465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630" y="1576000"/>
            <a:ext cx="7415082" cy="4401205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ru-RU" sz="2200" b="1" dirty="0"/>
              <a:t>Актуальность: </a:t>
            </a:r>
            <a:r>
              <a:rPr lang="ru-RU" sz="2200" dirty="0"/>
              <a:t>зачем нужен проект </a:t>
            </a:r>
            <a:br>
              <a:rPr lang="en-US" sz="2200" dirty="0"/>
            </a:br>
            <a:r>
              <a:rPr lang="ru-RU" sz="2200" dirty="0"/>
              <a:t>и какую проблему решает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ru-RU" sz="2200" b="1" dirty="0"/>
              <a:t>Что мы оцениваем: </a:t>
            </a:r>
            <a:r>
              <a:rPr lang="ru-RU" sz="2200" dirty="0"/>
              <a:t>какие </a:t>
            </a:r>
            <a:br>
              <a:rPr lang="ru-RU" sz="2200" dirty="0"/>
            </a:br>
            <a:r>
              <a:rPr lang="ru-RU" sz="2200" dirty="0"/>
              <a:t>компетенции и в каком формате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ru-RU" sz="2200" b="1" dirty="0"/>
              <a:t>Как работает: </a:t>
            </a:r>
            <a:r>
              <a:rPr lang="ru-RU" sz="2200" dirty="0"/>
              <a:t>технологии </a:t>
            </a:r>
            <a:br>
              <a:rPr lang="ru-RU" sz="2200" dirty="0"/>
            </a:br>
            <a:r>
              <a:rPr lang="ru-RU" sz="2200" dirty="0"/>
              <a:t>и реализация сервиса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ru-RU" sz="2200" b="1" dirty="0"/>
              <a:t>Что дальше: </a:t>
            </a:r>
            <a:r>
              <a:rPr lang="ru-RU" sz="2200" dirty="0"/>
              <a:t>потенциал развития </a:t>
            </a:r>
            <a:br>
              <a:rPr lang="en-US" sz="2200" dirty="0"/>
            </a:br>
            <a:r>
              <a:rPr lang="ru-RU" sz="2200" dirty="0"/>
              <a:t>и масштабирования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ru-RU" sz="2200" b="1" dirty="0"/>
              <a:t>Кто стоит за проектом: </a:t>
            </a:r>
            <a:r>
              <a:rPr lang="ru-RU" sz="2200" dirty="0"/>
              <a:t>команда </a:t>
            </a:r>
            <a:br>
              <a:rPr lang="en-US" sz="2200" dirty="0"/>
            </a:br>
            <a:r>
              <a:rPr lang="ru-RU" sz="2200" dirty="0"/>
              <a:t>и командная динамика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47D8B0-8746-1D52-A517-86ABE6D313A0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2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44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0299A-2819-FFD1-683B-364D3744E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051AB4-50B1-71AD-6C08-AC213E033C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272955"/>
            <a:ext cx="9847723" cy="1446662"/>
          </a:xfrm>
        </p:spPr>
        <p:txBody>
          <a:bodyPr/>
          <a:lstStyle/>
          <a:p>
            <a:r>
              <a:rPr lang="ru-RU" dirty="0"/>
              <a:t>Строгие критерии вместо «как придётся»</a:t>
            </a:r>
            <a:endParaRPr lang="ru-UA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BA1E058-F315-8F38-1AFB-D409519FBA97}"/>
              </a:ext>
            </a:extLst>
          </p:cNvPr>
          <p:cNvGrpSpPr/>
          <p:nvPr/>
        </p:nvGrpSpPr>
        <p:grpSpPr>
          <a:xfrm>
            <a:off x="545905" y="2256197"/>
            <a:ext cx="4255295" cy="1756245"/>
            <a:chOff x="1023582" y="2501860"/>
            <a:chExt cx="4255295" cy="1988257"/>
          </a:xfrm>
        </p:grpSpPr>
        <p:sp>
          <p:nvSpPr>
            <p:cNvPr id="3" name="Прямоугольник: скругленные углы 2">
              <a:extLst>
                <a:ext uri="{FF2B5EF4-FFF2-40B4-BE49-F238E27FC236}">
                  <a16:creationId xmlns:a16="http://schemas.microsoft.com/office/drawing/2014/main" id="{BA104D65-AF77-93C5-4878-C2D4F390DECE}"/>
                </a:ext>
              </a:extLst>
            </p:cNvPr>
            <p:cNvSpPr/>
            <p:nvPr/>
          </p:nvSpPr>
          <p:spPr>
            <a:xfrm>
              <a:off x="1023582" y="2501860"/>
              <a:ext cx="4255295" cy="1988257"/>
            </a:xfrm>
            <a:prstGeom prst="roundRect">
              <a:avLst>
                <a:gd name="adj" fmla="val 7373"/>
              </a:avLst>
            </a:prstGeom>
            <a:solidFill>
              <a:schemeClr val="tx1">
                <a:lumMod val="75000"/>
                <a:lumOff val="25000"/>
                <a:alpha val="34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10" name="Подзаголовок 3">
              <a:extLst>
                <a:ext uri="{FF2B5EF4-FFF2-40B4-BE49-F238E27FC236}">
                  <a16:creationId xmlns:a16="http://schemas.microsoft.com/office/drawing/2014/main" id="{AC851B81-E489-8FB2-F08D-7776D269DDC9}"/>
                </a:ext>
              </a:extLst>
            </p:cNvPr>
            <p:cNvSpPr txBox="1">
              <a:spLocks/>
            </p:cNvSpPr>
            <p:nvPr/>
          </p:nvSpPr>
          <p:spPr>
            <a:xfrm>
              <a:off x="1549324" y="2639444"/>
              <a:ext cx="3203809" cy="59234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ru-RU" sz="2800" dirty="0">
                  <a:solidFill>
                    <a:srgbClr val="FFE396"/>
                  </a:solidFill>
                  <a:latin typeface="Montserrat ExtraBold" panose="00000900000000000000" pitchFamily="2" charset="-52"/>
                </a:rPr>
                <a:t>ПРОБЛЕМА</a:t>
              </a:r>
            </a:p>
          </p:txBody>
        </p:sp>
        <p:sp>
          <p:nvSpPr>
            <p:cNvPr id="9" name="Подзаголовок 3">
              <a:extLst>
                <a:ext uri="{FF2B5EF4-FFF2-40B4-BE49-F238E27FC236}">
                  <a16:creationId xmlns:a16="http://schemas.microsoft.com/office/drawing/2014/main" id="{C3D26FEF-2D23-2D6B-ECBC-63D1D0206F1C}"/>
                </a:ext>
              </a:extLst>
            </p:cNvPr>
            <p:cNvSpPr txBox="1">
              <a:spLocks/>
            </p:cNvSpPr>
            <p:nvPr/>
          </p:nvSpPr>
          <p:spPr>
            <a:xfrm>
              <a:off x="1253484" y="3378027"/>
              <a:ext cx="3795488" cy="70788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ru-RU" dirty="0"/>
                <a:t>разброс оценки одного </a:t>
              </a:r>
              <a:br>
                <a:rPr lang="ru-RU" dirty="0"/>
              </a:br>
              <a:r>
                <a:rPr lang="ru-RU" dirty="0"/>
                <a:t>и того же ответа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52ECEEF6-B530-B6FD-8FB5-DD8FB6FD10F5}"/>
              </a:ext>
            </a:extLst>
          </p:cNvPr>
          <p:cNvGrpSpPr/>
          <p:nvPr/>
        </p:nvGrpSpPr>
        <p:grpSpPr>
          <a:xfrm>
            <a:off x="6537272" y="2256197"/>
            <a:ext cx="4255295" cy="1756245"/>
            <a:chOff x="1023582" y="2501860"/>
            <a:chExt cx="4255295" cy="1756245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D79CA502-93ED-D75D-B361-85242F1CB915}"/>
                </a:ext>
              </a:extLst>
            </p:cNvPr>
            <p:cNvSpPr/>
            <p:nvPr/>
          </p:nvSpPr>
          <p:spPr>
            <a:xfrm>
              <a:off x="1023582" y="2501860"/>
              <a:ext cx="4255295" cy="1756245"/>
            </a:xfrm>
            <a:prstGeom prst="roundRect">
              <a:avLst>
                <a:gd name="adj" fmla="val 7373"/>
              </a:avLst>
            </a:prstGeom>
            <a:solidFill>
              <a:schemeClr val="tx1">
                <a:lumMod val="75000"/>
                <a:lumOff val="25000"/>
                <a:alpha val="34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19" name="Подзаголовок 3">
              <a:extLst>
                <a:ext uri="{FF2B5EF4-FFF2-40B4-BE49-F238E27FC236}">
                  <a16:creationId xmlns:a16="http://schemas.microsoft.com/office/drawing/2014/main" id="{33C6EC7A-C9DF-285C-9839-CBCA802F92A5}"/>
                </a:ext>
              </a:extLst>
            </p:cNvPr>
            <p:cNvSpPr txBox="1">
              <a:spLocks/>
            </p:cNvSpPr>
            <p:nvPr/>
          </p:nvSpPr>
          <p:spPr>
            <a:xfrm>
              <a:off x="1549324" y="2639444"/>
              <a:ext cx="3203809" cy="52322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ru-RU" sz="2800" dirty="0">
                  <a:solidFill>
                    <a:srgbClr val="FFE396"/>
                  </a:solidFill>
                  <a:latin typeface="Montserrat ExtraBold" panose="00000900000000000000" pitchFamily="2" charset="-52"/>
                </a:rPr>
                <a:t>ПРИЧИНА</a:t>
              </a:r>
            </a:p>
          </p:txBody>
        </p:sp>
        <p:sp>
          <p:nvSpPr>
            <p:cNvPr id="20" name="Подзаголовок 3">
              <a:extLst>
                <a:ext uri="{FF2B5EF4-FFF2-40B4-BE49-F238E27FC236}">
                  <a16:creationId xmlns:a16="http://schemas.microsoft.com/office/drawing/2014/main" id="{04ABB34E-3450-597B-D36A-29103E4E863D}"/>
                </a:ext>
              </a:extLst>
            </p:cNvPr>
            <p:cNvSpPr txBox="1">
              <a:spLocks/>
            </p:cNvSpPr>
            <p:nvPr/>
          </p:nvSpPr>
          <p:spPr>
            <a:xfrm>
              <a:off x="1158656" y="3290498"/>
              <a:ext cx="3985146" cy="70788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ru-RU" dirty="0"/>
                <a:t>отсутствие четких параметров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98EDB24-E308-8BE9-A2B2-AC71CF78BA1A}"/>
              </a:ext>
            </a:extLst>
          </p:cNvPr>
          <p:cNvGrpSpPr/>
          <p:nvPr/>
        </p:nvGrpSpPr>
        <p:grpSpPr>
          <a:xfrm>
            <a:off x="2876532" y="4660430"/>
            <a:ext cx="6240173" cy="1756245"/>
            <a:chOff x="1023582" y="2111543"/>
            <a:chExt cx="6240173" cy="1756245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23C06C42-C215-A9F8-5B34-15A19D0018EF}"/>
                </a:ext>
              </a:extLst>
            </p:cNvPr>
            <p:cNvSpPr/>
            <p:nvPr/>
          </p:nvSpPr>
          <p:spPr>
            <a:xfrm>
              <a:off x="1023582" y="2111543"/>
              <a:ext cx="6240173" cy="1756245"/>
            </a:xfrm>
            <a:prstGeom prst="roundRect">
              <a:avLst>
                <a:gd name="adj" fmla="val 7373"/>
              </a:avLst>
            </a:prstGeom>
            <a:solidFill>
              <a:schemeClr val="tx1">
                <a:lumMod val="75000"/>
                <a:lumOff val="25000"/>
                <a:alpha val="34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3" name="Подзаголовок 3">
              <a:extLst>
                <a:ext uri="{FF2B5EF4-FFF2-40B4-BE49-F238E27FC236}">
                  <a16:creationId xmlns:a16="http://schemas.microsoft.com/office/drawing/2014/main" id="{9D55A3D7-F6A6-1144-2999-25C53439BC2F}"/>
                </a:ext>
              </a:extLst>
            </p:cNvPr>
            <p:cNvSpPr txBox="1">
              <a:spLocks/>
            </p:cNvSpPr>
            <p:nvPr/>
          </p:nvSpPr>
          <p:spPr>
            <a:xfrm>
              <a:off x="1023582" y="2366488"/>
              <a:ext cx="6240173" cy="52322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ru-RU" sz="2800" dirty="0">
                  <a:solidFill>
                    <a:srgbClr val="2DC75C"/>
                  </a:solidFill>
                  <a:latin typeface="Montserrat ExtraBold" panose="00000900000000000000" pitchFamily="2" charset="-52"/>
                </a:rPr>
                <a:t>РЕШЕНИЕ</a:t>
              </a:r>
            </a:p>
          </p:txBody>
        </p:sp>
        <p:sp>
          <p:nvSpPr>
            <p:cNvPr id="24" name="Подзаголовок 3">
              <a:extLst>
                <a:ext uri="{FF2B5EF4-FFF2-40B4-BE49-F238E27FC236}">
                  <a16:creationId xmlns:a16="http://schemas.microsoft.com/office/drawing/2014/main" id="{630E5638-68B7-2AD8-E2F1-CF3D2D74AF81}"/>
                </a:ext>
              </a:extLst>
            </p:cNvPr>
            <p:cNvSpPr txBox="1">
              <a:spLocks/>
            </p:cNvSpPr>
            <p:nvPr/>
          </p:nvSpPr>
          <p:spPr>
            <a:xfrm>
              <a:off x="1193476" y="2952630"/>
              <a:ext cx="5900384" cy="83612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ru-RU" dirty="0"/>
                <a:t>жёстко прописанные критерии оценки</a:t>
              </a:r>
            </a:p>
            <a:p>
              <a:pPr marL="342900" indent="-34290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ru-RU" dirty="0"/>
                <a:t>указание экспертных примеров оценки</a:t>
              </a:r>
            </a:p>
          </p:txBody>
        </p:sp>
      </p:grp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FC351F6F-1C61-6D70-3416-D0E49F431580}"/>
              </a:ext>
            </a:extLst>
          </p:cNvPr>
          <p:cNvCxnSpPr>
            <a:cxnSpLocks/>
            <a:stCxn id="3" idx="3"/>
            <a:endCxn id="18" idx="1"/>
          </p:cNvCxnSpPr>
          <p:nvPr/>
        </p:nvCxnSpPr>
        <p:spPr>
          <a:xfrm>
            <a:off x="4801200" y="3134320"/>
            <a:ext cx="17360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DEAB7135-98EA-CCD0-F17F-4F78D6D54D09}"/>
              </a:ext>
            </a:extLst>
          </p:cNvPr>
          <p:cNvCxnSpPr>
            <a:cxnSpLocks/>
            <a:stCxn id="18" idx="2"/>
            <a:endCxn id="22" idx="0"/>
          </p:cNvCxnSpPr>
          <p:nvPr/>
        </p:nvCxnSpPr>
        <p:spPr>
          <a:xfrm flipH="1">
            <a:off x="5996619" y="4012442"/>
            <a:ext cx="2668301" cy="647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A79138F-8CE6-C8EC-3447-EE0E2C2D49AF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20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34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CFA30-3AB3-FE71-D097-961467F64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D17D60-8C9C-B1F0-FC3C-0C66AA0C7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107" y="272955"/>
            <a:ext cx="11256963" cy="846160"/>
          </a:xfrm>
        </p:spPr>
        <p:txBody>
          <a:bodyPr/>
          <a:lstStyle/>
          <a:p>
            <a:r>
              <a:rPr lang="ru-RU" dirty="0"/>
              <a:t>Борьба с идеализацией ответов</a:t>
            </a:r>
            <a:endParaRPr lang="ru-UA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F4E6324-D3A0-5354-737C-D7887108373A}"/>
              </a:ext>
            </a:extLst>
          </p:cNvPr>
          <p:cNvGrpSpPr/>
          <p:nvPr/>
        </p:nvGrpSpPr>
        <p:grpSpPr>
          <a:xfrm>
            <a:off x="545905" y="2256197"/>
            <a:ext cx="4255295" cy="1756245"/>
            <a:chOff x="1023582" y="2501860"/>
            <a:chExt cx="4255295" cy="1988257"/>
          </a:xfrm>
        </p:grpSpPr>
        <p:sp>
          <p:nvSpPr>
            <p:cNvPr id="3" name="Прямоугольник: скругленные углы 2">
              <a:extLst>
                <a:ext uri="{FF2B5EF4-FFF2-40B4-BE49-F238E27FC236}">
                  <a16:creationId xmlns:a16="http://schemas.microsoft.com/office/drawing/2014/main" id="{003D19F9-C61A-47D5-D51F-5C9688745B40}"/>
                </a:ext>
              </a:extLst>
            </p:cNvPr>
            <p:cNvSpPr/>
            <p:nvPr/>
          </p:nvSpPr>
          <p:spPr>
            <a:xfrm>
              <a:off x="1023582" y="2501860"/>
              <a:ext cx="4255295" cy="1988257"/>
            </a:xfrm>
            <a:prstGeom prst="roundRect">
              <a:avLst>
                <a:gd name="adj" fmla="val 7373"/>
              </a:avLst>
            </a:prstGeom>
            <a:solidFill>
              <a:schemeClr val="tx1">
                <a:lumMod val="75000"/>
                <a:lumOff val="25000"/>
                <a:alpha val="34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10" name="Подзаголовок 3">
              <a:extLst>
                <a:ext uri="{FF2B5EF4-FFF2-40B4-BE49-F238E27FC236}">
                  <a16:creationId xmlns:a16="http://schemas.microsoft.com/office/drawing/2014/main" id="{9D3E7C1A-FC2F-CDD5-3C5C-00475403CE7A}"/>
                </a:ext>
              </a:extLst>
            </p:cNvPr>
            <p:cNvSpPr txBox="1">
              <a:spLocks/>
            </p:cNvSpPr>
            <p:nvPr/>
          </p:nvSpPr>
          <p:spPr>
            <a:xfrm>
              <a:off x="1549324" y="2639444"/>
              <a:ext cx="3203809" cy="59234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ru-RU" sz="2800" dirty="0">
                  <a:solidFill>
                    <a:srgbClr val="FFE396"/>
                  </a:solidFill>
                  <a:latin typeface="Montserrat ExtraBold" panose="00000900000000000000" pitchFamily="2" charset="-52"/>
                </a:rPr>
                <a:t>ПРОБЛЕМА</a:t>
              </a:r>
            </a:p>
          </p:txBody>
        </p:sp>
        <p:sp>
          <p:nvSpPr>
            <p:cNvPr id="9" name="Подзаголовок 3">
              <a:extLst>
                <a:ext uri="{FF2B5EF4-FFF2-40B4-BE49-F238E27FC236}">
                  <a16:creationId xmlns:a16="http://schemas.microsoft.com/office/drawing/2014/main" id="{1A23B283-CFB0-EC99-DB6C-FC361A64EC5C}"/>
                </a:ext>
              </a:extLst>
            </p:cNvPr>
            <p:cNvSpPr txBox="1">
              <a:spLocks/>
            </p:cNvSpPr>
            <p:nvPr/>
          </p:nvSpPr>
          <p:spPr>
            <a:xfrm>
              <a:off x="1253484" y="3378027"/>
              <a:ext cx="3795488" cy="80140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ru-RU" dirty="0"/>
                <a:t>«додумывание» ответа пользователя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381313EC-7BB3-AEAF-21AE-1B929E709A1A}"/>
              </a:ext>
            </a:extLst>
          </p:cNvPr>
          <p:cNvGrpSpPr/>
          <p:nvPr/>
        </p:nvGrpSpPr>
        <p:grpSpPr>
          <a:xfrm>
            <a:off x="6537272" y="2256197"/>
            <a:ext cx="4255295" cy="1756245"/>
            <a:chOff x="1023582" y="2501860"/>
            <a:chExt cx="4255295" cy="1756245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3DC089E5-9FAD-5DD8-2409-29B432A7FFBB}"/>
                </a:ext>
              </a:extLst>
            </p:cNvPr>
            <p:cNvSpPr/>
            <p:nvPr/>
          </p:nvSpPr>
          <p:spPr>
            <a:xfrm>
              <a:off x="1023582" y="2501860"/>
              <a:ext cx="4255295" cy="1756245"/>
            </a:xfrm>
            <a:prstGeom prst="roundRect">
              <a:avLst>
                <a:gd name="adj" fmla="val 7373"/>
              </a:avLst>
            </a:prstGeom>
            <a:solidFill>
              <a:schemeClr val="tx1">
                <a:lumMod val="75000"/>
                <a:lumOff val="25000"/>
                <a:alpha val="34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19" name="Подзаголовок 3">
              <a:extLst>
                <a:ext uri="{FF2B5EF4-FFF2-40B4-BE49-F238E27FC236}">
                  <a16:creationId xmlns:a16="http://schemas.microsoft.com/office/drawing/2014/main" id="{3FFD1A91-1F5B-DF48-B1F7-FDFA66DCCFF5}"/>
                </a:ext>
              </a:extLst>
            </p:cNvPr>
            <p:cNvSpPr txBox="1">
              <a:spLocks/>
            </p:cNvSpPr>
            <p:nvPr/>
          </p:nvSpPr>
          <p:spPr>
            <a:xfrm>
              <a:off x="1549324" y="2639444"/>
              <a:ext cx="3203809" cy="52322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ru-RU" sz="2800" dirty="0">
                  <a:solidFill>
                    <a:srgbClr val="FFE396"/>
                  </a:solidFill>
                  <a:latin typeface="Montserrat ExtraBold" panose="00000900000000000000" pitchFamily="2" charset="-52"/>
                </a:rPr>
                <a:t>ПРИЧИНА</a:t>
              </a:r>
            </a:p>
          </p:txBody>
        </p:sp>
        <p:sp>
          <p:nvSpPr>
            <p:cNvPr id="20" name="Подзаголовок 3">
              <a:extLst>
                <a:ext uri="{FF2B5EF4-FFF2-40B4-BE49-F238E27FC236}">
                  <a16:creationId xmlns:a16="http://schemas.microsoft.com/office/drawing/2014/main" id="{ED6D5B65-9FEA-1D37-928A-614E82D9D297}"/>
                </a:ext>
              </a:extLst>
            </p:cNvPr>
            <p:cNvSpPr txBox="1">
              <a:spLocks/>
            </p:cNvSpPr>
            <p:nvPr/>
          </p:nvSpPr>
          <p:spPr>
            <a:xfrm>
              <a:off x="1529555" y="3275786"/>
              <a:ext cx="3454293" cy="70788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ru-RU" dirty="0"/>
                <a:t>подход с пакетной оценкой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48294B87-67C3-ABD4-03AE-BAE8EE0C375F}"/>
              </a:ext>
            </a:extLst>
          </p:cNvPr>
          <p:cNvGrpSpPr/>
          <p:nvPr/>
        </p:nvGrpSpPr>
        <p:grpSpPr>
          <a:xfrm>
            <a:off x="2876532" y="4837854"/>
            <a:ext cx="6240173" cy="1522006"/>
            <a:chOff x="1023582" y="2111544"/>
            <a:chExt cx="6240173" cy="1522006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B9B6C6D-4A5B-7443-7D16-4D86AE3B56A9}"/>
                </a:ext>
              </a:extLst>
            </p:cNvPr>
            <p:cNvSpPr/>
            <p:nvPr/>
          </p:nvSpPr>
          <p:spPr>
            <a:xfrm>
              <a:off x="1023582" y="2111544"/>
              <a:ext cx="6240173" cy="1522006"/>
            </a:xfrm>
            <a:prstGeom prst="roundRect">
              <a:avLst>
                <a:gd name="adj" fmla="val 7373"/>
              </a:avLst>
            </a:prstGeom>
            <a:solidFill>
              <a:schemeClr val="tx1">
                <a:lumMod val="75000"/>
                <a:lumOff val="25000"/>
                <a:alpha val="34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3" name="Подзаголовок 3">
              <a:extLst>
                <a:ext uri="{FF2B5EF4-FFF2-40B4-BE49-F238E27FC236}">
                  <a16:creationId xmlns:a16="http://schemas.microsoft.com/office/drawing/2014/main" id="{6C2EC44C-AFCB-5EDE-7220-F3988C52BF80}"/>
                </a:ext>
              </a:extLst>
            </p:cNvPr>
            <p:cNvSpPr txBox="1">
              <a:spLocks/>
            </p:cNvSpPr>
            <p:nvPr/>
          </p:nvSpPr>
          <p:spPr>
            <a:xfrm>
              <a:off x="1023582" y="2366488"/>
              <a:ext cx="6240173" cy="52322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ru-RU" sz="2800" dirty="0">
                  <a:solidFill>
                    <a:srgbClr val="2DC75C"/>
                  </a:solidFill>
                  <a:latin typeface="Montserrat ExtraBold" panose="00000900000000000000" pitchFamily="2" charset="-52"/>
                </a:rPr>
                <a:t>РЕШЕНИЕ</a:t>
              </a:r>
            </a:p>
          </p:txBody>
        </p:sp>
        <p:sp>
          <p:nvSpPr>
            <p:cNvPr id="24" name="Подзаголовок 3">
              <a:extLst>
                <a:ext uri="{FF2B5EF4-FFF2-40B4-BE49-F238E27FC236}">
                  <a16:creationId xmlns:a16="http://schemas.microsoft.com/office/drawing/2014/main" id="{46951B73-73BC-3D13-D75D-760F0C44B439}"/>
                </a:ext>
              </a:extLst>
            </p:cNvPr>
            <p:cNvSpPr txBox="1">
              <a:spLocks/>
            </p:cNvSpPr>
            <p:nvPr/>
          </p:nvSpPr>
          <p:spPr>
            <a:xfrm>
              <a:off x="1193476" y="3019745"/>
              <a:ext cx="5900384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ru-RU" dirty="0"/>
                <a:t>переход на последовательную оценку</a:t>
              </a:r>
            </a:p>
          </p:txBody>
        </p:sp>
      </p:grp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F8FA8DDF-4F65-4AF4-EDF3-4881D27FB8FC}"/>
              </a:ext>
            </a:extLst>
          </p:cNvPr>
          <p:cNvCxnSpPr>
            <a:cxnSpLocks/>
            <a:stCxn id="3" idx="3"/>
            <a:endCxn id="18" idx="1"/>
          </p:cNvCxnSpPr>
          <p:nvPr/>
        </p:nvCxnSpPr>
        <p:spPr>
          <a:xfrm>
            <a:off x="4801200" y="3134320"/>
            <a:ext cx="17360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535C9045-8716-02C3-9E23-ECD5A62448D5}"/>
              </a:ext>
            </a:extLst>
          </p:cNvPr>
          <p:cNvCxnSpPr>
            <a:cxnSpLocks/>
            <a:stCxn id="18" idx="2"/>
            <a:endCxn id="22" idx="0"/>
          </p:cNvCxnSpPr>
          <p:nvPr/>
        </p:nvCxnSpPr>
        <p:spPr>
          <a:xfrm flipH="1">
            <a:off x="5996619" y="4012442"/>
            <a:ext cx="2668301" cy="8254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6EA5607-2ADE-7570-F4A5-F563F38A381A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21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27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89F11-6A69-44C2-BF4C-9ED11DC74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D8A971-FEB7-DAC9-14CC-B1EF9CDAA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361985"/>
            <a:ext cx="11256963" cy="757130"/>
          </a:xfrm>
        </p:spPr>
        <p:txBody>
          <a:bodyPr/>
          <a:lstStyle/>
          <a:p>
            <a:r>
              <a:rPr lang="ru-RU" dirty="0"/>
              <a:t>Схема работы сервиса</a:t>
            </a:r>
            <a:endParaRPr lang="ru-UA" dirty="0"/>
          </a:p>
        </p:txBody>
      </p: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66AE0588-CC76-DF2A-7C7C-C97E9BB4E39D}"/>
              </a:ext>
            </a:extLst>
          </p:cNvPr>
          <p:cNvGrpSpPr/>
          <p:nvPr/>
        </p:nvGrpSpPr>
        <p:grpSpPr>
          <a:xfrm>
            <a:off x="515936" y="1659066"/>
            <a:ext cx="11219846" cy="4499487"/>
            <a:chOff x="515936" y="1659066"/>
            <a:chExt cx="11219846" cy="4499487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E3FC29BD-92B4-7061-B667-F4B55764CE91}"/>
                </a:ext>
              </a:extLst>
            </p:cNvPr>
            <p:cNvGrpSpPr/>
            <p:nvPr/>
          </p:nvGrpSpPr>
          <p:grpSpPr>
            <a:xfrm>
              <a:off x="515936" y="1846764"/>
              <a:ext cx="2745879" cy="1582236"/>
              <a:chOff x="1023579" y="2501860"/>
              <a:chExt cx="4255298" cy="1988257"/>
            </a:xfrm>
          </p:grpSpPr>
          <p:sp>
            <p:nvSpPr>
              <p:cNvPr id="3" name="Прямоугольник: скругленные углы 2">
                <a:extLst>
                  <a:ext uri="{FF2B5EF4-FFF2-40B4-BE49-F238E27FC236}">
                    <a16:creationId xmlns:a16="http://schemas.microsoft.com/office/drawing/2014/main" id="{6DEFCFA3-6864-175F-4DB8-E283701BAD57}"/>
                  </a:ext>
                </a:extLst>
              </p:cNvPr>
              <p:cNvSpPr/>
              <p:nvPr/>
            </p:nvSpPr>
            <p:spPr>
              <a:xfrm>
                <a:off x="1023582" y="2501860"/>
                <a:ext cx="4255295" cy="1988257"/>
              </a:xfrm>
              <a:prstGeom prst="roundRect">
                <a:avLst>
                  <a:gd name="adj" fmla="val 7373"/>
                </a:avLst>
              </a:prstGeom>
              <a:solidFill>
                <a:schemeClr val="tx1">
                  <a:lumMod val="75000"/>
                  <a:lumOff val="25000"/>
                  <a:alpha val="34000"/>
                </a:schemeClr>
              </a:solidFill>
              <a:ln>
                <a:solidFill>
                  <a:srgbClr val="FFE3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/>
              </a:p>
            </p:txBody>
          </p:sp>
          <p:sp>
            <p:nvSpPr>
              <p:cNvPr id="9" name="Подзаголовок 3">
                <a:extLst>
                  <a:ext uri="{FF2B5EF4-FFF2-40B4-BE49-F238E27FC236}">
                    <a16:creationId xmlns:a16="http://schemas.microsoft.com/office/drawing/2014/main" id="{AC8BEF1B-019B-E94B-2C4F-4ABE14CE6BB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3579" y="2897827"/>
                <a:ext cx="4255295" cy="1276294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/>
                    </a:solidFill>
                    <a:latin typeface="Montserrat" panose="00000500000000000000" pitchFamily="2" charset="-52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ru-RU" dirty="0"/>
                  <a:t>Пользовательский интерфейс </a:t>
                </a:r>
                <a:br>
                  <a:rPr lang="ru-RU" dirty="0"/>
                </a:br>
                <a:r>
                  <a:rPr lang="ru-RU" dirty="0"/>
                  <a:t>(чат-бот)</a:t>
                </a:r>
              </a:p>
            </p:txBody>
          </p:sp>
        </p:grp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E6A9F823-663F-22D2-7856-E028B72E4350}"/>
                </a:ext>
              </a:extLst>
            </p:cNvPr>
            <p:cNvGrpSpPr/>
            <p:nvPr/>
          </p:nvGrpSpPr>
          <p:grpSpPr>
            <a:xfrm>
              <a:off x="4218092" y="1846764"/>
              <a:ext cx="2771397" cy="1582236"/>
              <a:chOff x="1023582" y="2501860"/>
              <a:chExt cx="4294843" cy="1988257"/>
            </a:xfrm>
          </p:grpSpPr>
          <p:sp>
            <p:nvSpPr>
              <p:cNvPr id="27" name="Прямоугольник: скругленные углы 26">
                <a:extLst>
                  <a:ext uri="{FF2B5EF4-FFF2-40B4-BE49-F238E27FC236}">
                    <a16:creationId xmlns:a16="http://schemas.microsoft.com/office/drawing/2014/main" id="{CCCA7B9F-197F-7761-F059-C9DED5DFEA07}"/>
                  </a:ext>
                </a:extLst>
              </p:cNvPr>
              <p:cNvSpPr/>
              <p:nvPr/>
            </p:nvSpPr>
            <p:spPr>
              <a:xfrm>
                <a:off x="1023582" y="2501860"/>
                <a:ext cx="4255295" cy="1988257"/>
              </a:xfrm>
              <a:prstGeom prst="roundRect">
                <a:avLst>
                  <a:gd name="adj" fmla="val 7373"/>
                </a:avLst>
              </a:prstGeom>
              <a:solidFill>
                <a:schemeClr val="tx1">
                  <a:lumMod val="75000"/>
                  <a:lumOff val="25000"/>
                  <a:alpha val="34000"/>
                </a:schemeClr>
              </a:solidFill>
              <a:ln>
                <a:solidFill>
                  <a:srgbClr val="FFE3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/>
              </a:p>
            </p:txBody>
          </p:sp>
          <p:sp>
            <p:nvSpPr>
              <p:cNvPr id="29" name="Подзаголовок 3">
                <a:extLst>
                  <a:ext uri="{FF2B5EF4-FFF2-40B4-BE49-F238E27FC236}">
                    <a16:creationId xmlns:a16="http://schemas.microsoft.com/office/drawing/2014/main" id="{6FD68C08-12FC-A0EF-0141-84BC10E3D5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3130" y="2897827"/>
                <a:ext cx="4255295" cy="1276294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/>
                    </a:solidFill>
                    <a:latin typeface="Montserrat" panose="00000500000000000000" pitchFamily="2" charset="-52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ru-RU" dirty="0"/>
                  <a:t>Пользовательский интерфейс</a:t>
                </a:r>
                <a:br>
                  <a:rPr lang="ru-RU" dirty="0"/>
                </a:br>
                <a:r>
                  <a:rPr lang="ru-RU" dirty="0"/>
                  <a:t>(чат-бот)</a:t>
                </a:r>
              </a:p>
            </p:txBody>
          </p:sp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B2D59805-D31B-2DE0-83DF-DA7A9A4E50EA}"/>
                </a:ext>
              </a:extLst>
            </p:cNvPr>
            <p:cNvGrpSpPr/>
            <p:nvPr/>
          </p:nvGrpSpPr>
          <p:grpSpPr>
            <a:xfrm>
              <a:off x="8911988" y="1860412"/>
              <a:ext cx="1754137" cy="1582236"/>
              <a:chOff x="1023582" y="2501860"/>
              <a:chExt cx="4255299" cy="1988257"/>
            </a:xfrm>
          </p:grpSpPr>
          <p:sp>
            <p:nvSpPr>
              <p:cNvPr id="31" name="Прямоугольник: скругленные углы 30">
                <a:extLst>
                  <a:ext uri="{FF2B5EF4-FFF2-40B4-BE49-F238E27FC236}">
                    <a16:creationId xmlns:a16="http://schemas.microsoft.com/office/drawing/2014/main" id="{21A6BC6D-1AE0-1E75-B9C5-403C50513CEA}"/>
                  </a:ext>
                </a:extLst>
              </p:cNvPr>
              <p:cNvSpPr/>
              <p:nvPr/>
            </p:nvSpPr>
            <p:spPr>
              <a:xfrm>
                <a:off x="1023582" y="2501860"/>
                <a:ext cx="4255299" cy="1988257"/>
              </a:xfrm>
              <a:prstGeom prst="roundRect">
                <a:avLst>
                  <a:gd name="adj" fmla="val 7373"/>
                </a:avLst>
              </a:prstGeom>
              <a:solidFill>
                <a:schemeClr val="tx1">
                  <a:lumMod val="75000"/>
                  <a:lumOff val="25000"/>
                  <a:alpha val="34000"/>
                </a:schemeClr>
              </a:solidFill>
              <a:ln>
                <a:solidFill>
                  <a:srgbClr val="FFE3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/>
              </a:p>
            </p:txBody>
          </p:sp>
          <p:sp>
            <p:nvSpPr>
              <p:cNvPr id="32" name="Подзаголовок 3">
                <a:extLst>
                  <a:ext uri="{FF2B5EF4-FFF2-40B4-BE49-F238E27FC236}">
                    <a16:creationId xmlns:a16="http://schemas.microsoft.com/office/drawing/2014/main" id="{61E82CF7-84B8-2DA1-7B7B-97E7950CCC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3482" y="3244597"/>
                <a:ext cx="3795489" cy="502783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/>
                    </a:solidFill>
                    <a:latin typeface="Montserrat" panose="00000500000000000000" pitchFamily="2" charset="-52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en-US" dirty="0"/>
                  <a:t>LLM</a:t>
                </a:r>
              </a:p>
            </p:txBody>
          </p:sp>
        </p:grp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2A2C26D6-7664-1D06-3EE5-B236EB72ACBC}"/>
                </a:ext>
              </a:extLst>
            </p:cNvPr>
            <p:cNvGrpSpPr/>
            <p:nvPr/>
          </p:nvGrpSpPr>
          <p:grpSpPr>
            <a:xfrm>
              <a:off x="4913048" y="4697488"/>
              <a:ext cx="2050921" cy="1105894"/>
              <a:chOff x="1023582" y="2501861"/>
              <a:chExt cx="4255295" cy="1641028"/>
            </a:xfrm>
          </p:grpSpPr>
          <p:sp>
            <p:nvSpPr>
              <p:cNvPr id="34" name="Прямоугольник: скругленные углы 33">
                <a:extLst>
                  <a:ext uri="{FF2B5EF4-FFF2-40B4-BE49-F238E27FC236}">
                    <a16:creationId xmlns:a16="http://schemas.microsoft.com/office/drawing/2014/main" id="{C4F69C71-5B0C-2E7A-87FA-48B8915B0FB1}"/>
                  </a:ext>
                </a:extLst>
              </p:cNvPr>
              <p:cNvSpPr/>
              <p:nvPr/>
            </p:nvSpPr>
            <p:spPr>
              <a:xfrm>
                <a:off x="1023582" y="2501861"/>
                <a:ext cx="4255295" cy="1641028"/>
              </a:xfrm>
              <a:prstGeom prst="roundRect">
                <a:avLst>
                  <a:gd name="adj" fmla="val 7373"/>
                </a:avLst>
              </a:prstGeom>
              <a:solidFill>
                <a:schemeClr val="tx1">
                  <a:lumMod val="75000"/>
                  <a:lumOff val="25000"/>
                  <a:alpha val="34000"/>
                </a:schemeClr>
              </a:solidFill>
              <a:ln>
                <a:solidFill>
                  <a:srgbClr val="FFE3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/>
              </a:p>
            </p:txBody>
          </p:sp>
          <p:sp>
            <p:nvSpPr>
              <p:cNvPr id="35" name="Подзаголовок 3">
                <a:extLst>
                  <a:ext uri="{FF2B5EF4-FFF2-40B4-BE49-F238E27FC236}">
                    <a16:creationId xmlns:a16="http://schemas.microsoft.com/office/drawing/2014/main" id="{A8F6BE2D-AED4-4CB4-B441-4BD55944863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3484" y="3092473"/>
                <a:ext cx="3795490" cy="502783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/>
                    </a:solidFill>
                    <a:latin typeface="Montserrat" panose="00000500000000000000" pitchFamily="2" charset="-52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en-US" dirty="0"/>
                  <a:t>LLM</a:t>
                </a:r>
              </a:p>
            </p:txBody>
          </p: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EF36819E-9358-8F94-EAE6-36BFA84628F6}"/>
                </a:ext>
              </a:extLst>
            </p:cNvPr>
            <p:cNvGrpSpPr/>
            <p:nvPr/>
          </p:nvGrpSpPr>
          <p:grpSpPr>
            <a:xfrm>
              <a:off x="7920246" y="4576317"/>
              <a:ext cx="2745879" cy="1582236"/>
              <a:chOff x="1023582" y="2501860"/>
              <a:chExt cx="4255299" cy="1988257"/>
            </a:xfrm>
          </p:grpSpPr>
          <p:sp>
            <p:nvSpPr>
              <p:cNvPr id="37" name="Прямоугольник: скругленные углы 36">
                <a:extLst>
                  <a:ext uri="{FF2B5EF4-FFF2-40B4-BE49-F238E27FC236}">
                    <a16:creationId xmlns:a16="http://schemas.microsoft.com/office/drawing/2014/main" id="{DF299C6E-E27F-0097-75F1-63BD2758FAC5}"/>
                  </a:ext>
                </a:extLst>
              </p:cNvPr>
              <p:cNvSpPr/>
              <p:nvPr/>
            </p:nvSpPr>
            <p:spPr>
              <a:xfrm>
                <a:off x="1023582" y="2501860"/>
                <a:ext cx="4255299" cy="1988257"/>
              </a:xfrm>
              <a:prstGeom prst="roundRect">
                <a:avLst>
                  <a:gd name="adj" fmla="val 7373"/>
                </a:avLst>
              </a:prstGeom>
              <a:solidFill>
                <a:schemeClr val="tx1">
                  <a:lumMod val="75000"/>
                  <a:lumOff val="25000"/>
                  <a:alpha val="34000"/>
                </a:schemeClr>
              </a:solidFill>
              <a:ln>
                <a:solidFill>
                  <a:srgbClr val="FFE3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/>
              </a:p>
            </p:txBody>
          </p:sp>
          <p:sp>
            <p:nvSpPr>
              <p:cNvPr id="38" name="Подзаголовок 3">
                <a:extLst>
                  <a:ext uri="{FF2B5EF4-FFF2-40B4-BE49-F238E27FC236}">
                    <a16:creationId xmlns:a16="http://schemas.microsoft.com/office/drawing/2014/main" id="{DC29098A-3E86-DF1F-4FA3-3B33466DE7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3582" y="2909291"/>
                <a:ext cx="4255299" cy="1276294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/>
                    </a:solidFill>
                    <a:latin typeface="Montserrat" panose="00000500000000000000" pitchFamily="2" charset="-52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ru-RU" dirty="0"/>
                  <a:t>Пользовательский интерфейс</a:t>
                </a:r>
                <a:br>
                  <a:rPr lang="ru-RU" dirty="0"/>
                </a:br>
                <a:r>
                  <a:rPr lang="ru-RU" dirty="0"/>
                  <a:t>(чат-бот)</a:t>
                </a:r>
              </a:p>
            </p:txBody>
          </p:sp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2EFFD5BE-DE14-7DE5-030F-5EDA1793525B}"/>
                </a:ext>
              </a:extLst>
            </p:cNvPr>
            <p:cNvGrpSpPr/>
            <p:nvPr/>
          </p:nvGrpSpPr>
          <p:grpSpPr>
            <a:xfrm>
              <a:off x="928489" y="4464189"/>
              <a:ext cx="1927011" cy="1582236"/>
              <a:chOff x="1023582" y="2501860"/>
              <a:chExt cx="4255295" cy="1988257"/>
            </a:xfrm>
          </p:grpSpPr>
          <p:sp>
            <p:nvSpPr>
              <p:cNvPr id="40" name="Блок-схема: магнитный диск 39">
                <a:extLst>
                  <a:ext uri="{FF2B5EF4-FFF2-40B4-BE49-F238E27FC236}">
                    <a16:creationId xmlns:a16="http://schemas.microsoft.com/office/drawing/2014/main" id="{49E6C7C0-6493-4340-0A3E-0B98971C9956}"/>
                  </a:ext>
                </a:extLst>
              </p:cNvPr>
              <p:cNvSpPr/>
              <p:nvPr/>
            </p:nvSpPr>
            <p:spPr>
              <a:xfrm>
                <a:off x="1023582" y="2501860"/>
                <a:ext cx="4255295" cy="1988257"/>
              </a:xfrm>
              <a:prstGeom prst="flowChartMagneticDisk">
                <a:avLst/>
              </a:prstGeom>
              <a:solidFill>
                <a:srgbClr val="FFE396">
                  <a:alpha val="66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/>
              </a:p>
            </p:txBody>
          </p:sp>
          <p:sp>
            <p:nvSpPr>
              <p:cNvPr id="41" name="Подзаголовок 3">
                <a:extLst>
                  <a:ext uri="{FF2B5EF4-FFF2-40B4-BE49-F238E27FC236}">
                    <a16:creationId xmlns:a16="http://schemas.microsoft.com/office/drawing/2014/main" id="{BC186917-5A03-C206-57BB-FF0E76C915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3481" y="3495989"/>
                <a:ext cx="3795489" cy="580134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bg1"/>
                    </a:solidFill>
                    <a:latin typeface="Montserrat" panose="00000500000000000000" pitchFamily="2" charset="-52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ru-RU" sz="2400" b="1" dirty="0">
                    <a:solidFill>
                      <a:srgbClr val="221C31"/>
                    </a:solidFill>
                  </a:rPr>
                  <a:t>БД</a:t>
                </a:r>
              </a:p>
            </p:txBody>
          </p:sp>
        </p:grpSp>
        <p:sp>
          <p:nvSpPr>
            <p:cNvPr id="42" name="Подзаголовок 3">
              <a:extLst>
                <a:ext uri="{FF2B5EF4-FFF2-40B4-BE49-F238E27FC236}">
                  <a16:creationId xmlns:a16="http://schemas.microsoft.com/office/drawing/2014/main" id="{9F6170D8-E1D2-D984-4F97-28AAA06BC22F}"/>
                </a:ext>
              </a:extLst>
            </p:cNvPr>
            <p:cNvSpPr txBox="1">
              <a:spLocks/>
            </p:cNvSpPr>
            <p:nvPr/>
          </p:nvSpPr>
          <p:spPr>
            <a:xfrm>
              <a:off x="7058739" y="1659066"/>
              <a:ext cx="1462961" cy="83099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ru-RU" sz="1600" dirty="0">
                  <a:solidFill>
                    <a:srgbClr val="FFE396"/>
                  </a:solidFill>
                </a:rPr>
                <a:t>Ответы </a:t>
              </a:r>
              <a:br>
                <a:rPr lang="ru-RU" sz="1600" dirty="0">
                  <a:solidFill>
                    <a:srgbClr val="FFE396"/>
                  </a:solidFill>
                </a:rPr>
              </a:br>
              <a:r>
                <a:rPr lang="ru-RU" sz="1600" dirty="0">
                  <a:solidFill>
                    <a:srgbClr val="FFE396"/>
                  </a:solidFill>
                </a:rPr>
                <a:t>на вопросы кейса </a:t>
              </a:r>
            </a:p>
          </p:txBody>
        </p:sp>
        <p:sp>
          <p:nvSpPr>
            <p:cNvPr id="43" name="Подзаголовок 3">
              <a:extLst>
                <a:ext uri="{FF2B5EF4-FFF2-40B4-BE49-F238E27FC236}">
                  <a16:creationId xmlns:a16="http://schemas.microsoft.com/office/drawing/2014/main" id="{A57CFDCB-9C88-0353-AB75-824B74320230}"/>
                </a:ext>
              </a:extLst>
            </p:cNvPr>
            <p:cNvSpPr txBox="1">
              <a:spLocks/>
            </p:cNvSpPr>
            <p:nvPr/>
          </p:nvSpPr>
          <p:spPr>
            <a:xfrm>
              <a:off x="9406918" y="3547899"/>
              <a:ext cx="2328864" cy="83099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ru-RU" sz="1600" dirty="0">
                  <a:solidFill>
                    <a:srgbClr val="FFE396"/>
                  </a:solidFill>
                </a:rPr>
                <a:t>Оценка ответов пользователя </a:t>
              </a:r>
              <a:br>
                <a:rPr lang="ru-RU" sz="1600" dirty="0">
                  <a:solidFill>
                    <a:srgbClr val="FFE396"/>
                  </a:solidFill>
                </a:rPr>
              </a:br>
              <a:r>
                <a:rPr lang="ru-RU" sz="1600" dirty="0">
                  <a:solidFill>
                    <a:srgbClr val="FFE396"/>
                  </a:solidFill>
                </a:rPr>
                <a:t>с рекомендациями</a:t>
              </a:r>
            </a:p>
          </p:txBody>
        </p:sp>
        <p:sp>
          <p:nvSpPr>
            <p:cNvPr id="44" name="Подзаголовок 3">
              <a:extLst>
                <a:ext uri="{FF2B5EF4-FFF2-40B4-BE49-F238E27FC236}">
                  <a16:creationId xmlns:a16="http://schemas.microsoft.com/office/drawing/2014/main" id="{3515303E-D333-7EFB-94C6-D132F078EF1B}"/>
                </a:ext>
              </a:extLst>
            </p:cNvPr>
            <p:cNvSpPr txBox="1">
              <a:spLocks/>
            </p:cNvSpPr>
            <p:nvPr/>
          </p:nvSpPr>
          <p:spPr>
            <a:xfrm>
              <a:off x="5959795" y="3744107"/>
              <a:ext cx="2467477" cy="58477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ru-RU" sz="1600" dirty="0">
                  <a:solidFill>
                    <a:srgbClr val="FFE396"/>
                  </a:solidFill>
                </a:rPr>
                <a:t>Сгенерированный кейс</a:t>
              </a:r>
            </a:p>
          </p:txBody>
        </p:sp>
        <p:sp>
          <p:nvSpPr>
            <p:cNvPr id="45" name="Подзаголовок 3">
              <a:extLst>
                <a:ext uri="{FF2B5EF4-FFF2-40B4-BE49-F238E27FC236}">
                  <a16:creationId xmlns:a16="http://schemas.microsoft.com/office/drawing/2014/main" id="{D7D1EA64-0B56-825B-7D1C-C48BE8017BDF}"/>
                </a:ext>
              </a:extLst>
            </p:cNvPr>
            <p:cNvSpPr txBox="1">
              <a:spLocks/>
            </p:cNvSpPr>
            <p:nvPr/>
          </p:nvSpPr>
          <p:spPr>
            <a:xfrm>
              <a:off x="1919288" y="3761414"/>
              <a:ext cx="1809525" cy="33855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ru-RU" sz="1600" dirty="0">
                  <a:solidFill>
                    <a:srgbClr val="FFE396"/>
                  </a:solidFill>
                </a:rPr>
                <a:t>Компетенция</a:t>
              </a:r>
            </a:p>
          </p:txBody>
        </p:sp>
        <p:sp>
          <p:nvSpPr>
            <p:cNvPr id="46" name="Подзаголовок 3">
              <a:extLst>
                <a:ext uri="{FF2B5EF4-FFF2-40B4-BE49-F238E27FC236}">
                  <a16:creationId xmlns:a16="http://schemas.microsoft.com/office/drawing/2014/main" id="{39335E06-504B-F8D9-12D6-7432DE876151}"/>
                </a:ext>
              </a:extLst>
            </p:cNvPr>
            <p:cNvSpPr txBox="1">
              <a:spLocks/>
            </p:cNvSpPr>
            <p:nvPr/>
          </p:nvSpPr>
          <p:spPr>
            <a:xfrm>
              <a:off x="2927733" y="5331435"/>
              <a:ext cx="2040718" cy="58477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ru-RU" sz="1600" dirty="0">
                  <a:solidFill>
                    <a:srgbClr val="FFE396"/>
                  </a:solidFill>
                </a:rPr>
                <a:t>Шаблон </a:t>
              </a:r>
              <a:r>
                <a:rPr lang="ru-RU" sz="1600" dirty="0" err="1">
                  <a:solidFill>
                    <a:srgbClr val="FFE396"/>
                  </a:solidFill>
                </a:rPr>
                <a:t>промта</a:t>
              </a:r>
              <a:r>
                <a:rPr lang="ru-RU" sz="1600" dirty="0">
                  <a:solidFill>
                    <a:srgbClr val="FFE396"/>
                  </a:solidFill>
                </a:rPr>
                <a:t> по компетенции</a:t>
              </a:r>
            </a:p>
          </p:txBody>
        </p:sp>
        <p:cxnSp>
          <p:nvCxnSpPr>
            <p:cNvPr id="50" name="Прямая со стрелкой 49">
              <a:extLst>
                <a:ext uri="{FF2B5EF4-FFF2-40B4-BE49-F238E27FC236}">
                  <a16:creationId xmlns:a16="http://schemas.microsoft.com/office/drawing/2014/main" id="{2273046F-CEC0-EFBF-35CB-B4BF25522805}"/>
                </a:ext>
              </a:extLst>
            </p:cNvPr>
            <p:cNvCxnSpPr>
              <a:stCxn id="3" idx="2"/>
              <a:endCxn id="40" idx="1"/>
            </p:cNvCxnSpPr>
            <p:nvPr/>
          </p:nvCxnSpPr>
          <p:spPr>
            <a:xfrm>
              <a:off x="1888877" y="3429000"/>
              <a:ext cx="3118" cy="10351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 стрелкой 51">
              <a:extLst>
                <a:ext uri="{FF2B5EF4-FFF2-40B4-BE49-F238E27FC236}">
                  <a16:creationId xmlns:a16="http://schemas.microsoft.com/office/drawing/2014/main" id="{93FFAB8A-988F-C3AC-D2AB-962C7A9EE821}"/>
                </a:ext>
              </a:extLst>
            </p:cNvPr>
            <p:cNvCxnSpPr>
              <a:cxnSpLocks/>
              <a:stCxn id="40" idx="4"/>
              <a:endCxn id="34" idx="1"/>
            </p:cNvCxnSpPr>
            <p:nvPr/>
          </p:nvCxnSpPr>
          <p:spPr>
            <a:xfrm flipV="1">
              <a:off x="2855500" y="5250435"/>
              <a:ext cx="2057548" cy="48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 стрелкой 53">
              <a:extLst>
                <a:ext uri="{FF2B5EF4-FFF2-40B4-BE49-F238E27FC236}">
                  <a16:creationId xmlns:a16="http://schemas.microsoft.com/office/drawing/2014/main" id="{C2ECFFE1-55A6-A9CA-01E5-B69102964660}"/>
                </a:ext>
              </a:extLst>
            </p:cNvPr>
            <p:cNvCxnSpPr>
              <a:cxnSpLocks/>
              <a:stCxn id="34" idx="0"/>
            </p:cNvCxnSpPr>
            <p:nvPr/>
          </p:nvCxnSpPr>
          <p:spPr>
            <a:xfrm flipH="1" flipV="1">
              <a:off x="5935391" y="3429000"/>
              <a:ext cx="3118" cy="12684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 стрелкой 65">
              <a:extLst>
                <a:ext uri="{FF2B5EF4-FFF2-40B4-BE49-F238E27FC236}">
                  <a16:creationId xmlns:a16="http://schemas.microsoft.com/office/drawing/2014/main" id="{7950F9D2-66C4-CE9E-0303-C9512AB8964F}"/>
                </a:ext>
              </a:extLst>
            </p:cNvPr>
            <p:cNvCxnSpPr>
              <a:stCxn id="29" idx="3"/>
              <a:endCxn id="31" idx="1"/>
            </p:cNvCxnSpPr>
            <p:nvPr/>
          </p:nvCxnSpPr>
          <p:spPr>
            <a:xfrm flipV="1">
              <a:off x="6989489" y="2651530"/>
              <a:ext cx="1922499" cy="181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 стрелкой 67">
              <a:extLst>
                <a:ext uri="{FF2B5EF4-FFF2-40B4-BE49-F238E27FC236}">
                  <a16:creationId xmlns:a16="http://schemas.microsoft.com/office/drawing/2014/main" id="{04B3D2BE-8F57-C41E-464E-5526769C20C5}"/>
                </a:ext>
              </a:extLst>
            </p:cNvPr>
            <p:cNvCxnSpPr>
              <a:endCxn id="37" idx="0"/>
            </p:cNvCxnSpPr>
            <p:nvPr/>
          </p:nvCxnSpPr>
          <p:spPr>
            <a:xfrm>
              <a:off x="9293185" y="3411647"/>
              <a:ext cx="1" cy="11646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FFCE733-49B9-232D-335A-ADEFF160EC17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22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086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CB9895-D4BA-4D4E-9DF2-A88DF086D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ogle Shape;255;p35">
            <a:extLst>
              <a:ext uri="{FF2B5EF4-FFF2-40B4-BE49-F238E27FC236}">
                <a16:creationId xmlns:a16="http://schemas.microsoft.com/office/drawing/2014/main" id="{1DF872E0-20F4-5207-8C5F-EBD99C9E3C9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610" y="717740"/>
            <a:ext cx="11066947" cy="5711050"/>
          </a:xfrm>
          <a:prstGeom prst="roundRect">
            <a:avLst>
              <a:gd name="adj" fmla="val 519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1EC68F-4787-13DF-447C-E5A3A591EC87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23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504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01ECD-BDB6-1584-7EF0-4E6BAD07D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5408B4-AF43-4801-BF5D-A162525DA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oogle Shape;262;p36">
            <a:extLst>
              <a:ext uri="{FF2B5EF4-FFF2-40B4-BE49-F238E27FC236}">
                <a16:creationId xmlns:a16="http://schemas.microsoft.com/office/drawing/2014/main" id="{9A3297AD-B6E4-E9CB-A044-96EEC1A342C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938" y="758785"/>
            <a:ext cx="11044691" cy="5669033"/>
          </a:xfrm>
          <a:prstGeom prst="roundRect">
            <a:avLst>
              <a:gd name="adj" fmla="val 596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B916B6-38FC-DDBB-0E54-E13915CB734D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24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215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59362-DBE3-B4A3-F4D9-C51570D1E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607A85-69AC-45BB-B76B-647B3F456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oogle Shape;269;p37">
            <a:extLst>
              <a:ext uri="{FF2B5EF4-FFF2-40B4-BE49-F238E27FC236}">
                <a16:creationId xmlns:a16="http://schemas.microsoft.com/office/drawing/2014/main" id="{FEA9D46F-9809-B863-C425-1D8CE7BA854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938" y="772814"/>
            <a:ext cx="11023348" cy="5658079"/>
          </a:xfrm>
          <a:prstGeom prst="roundRect">
            <a:avLst>
              <a:gd name="adj" fmla="val 602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AD0BBD-1B93-A9D3-8D89-C4644235A85B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25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585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978C0-E0D8-9790-0B74-D2324EBD3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D4012F-5536-419F-9C6F-2F9102C72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oogle Shape;276;p38">
            <a:extLst>
              <a:ext uri="{FF2B5EF4-FFF2-40B4-BE49-F238E27FC236}">
                <a16:creationId xmlns:a16="http://schemas.microsoft.com/office/drawing/2014/main" id="{E6765F84-E110-04CE-5D24-245A1B15370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938" y="750078"/>
            <a:ext cx="11081856" cy="5688108"/>
          </a:xfrm>
          <a:prstGeom prst="roundRect">
            <a:avLst>
              <a:gd name="adj" fmla="val 567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33AA8D-7A16-78F9-1AAD-434D89E52B88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26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8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7D68F-6515-23A2-03C6-B19E96296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8836E5-E156-4319-BDA7-05D002910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oogle Shape;283;p39">
            <a:extLst>
              <a:ext uri="{FF2B5EF4-FFF2-40B4-BE49-F238E27FC236}">
                <a16:creationId xmlns:a16="http://schemas.microsoft.com/office/drawing/2014/main" id="{C9C71BDA-FEE0-A49A-E910-877029D3B9B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938" y="792194"/>
            <a:ext cx="10957893" cy="5624481"/>
          </a:xfrm>
          <a:prstGeom prst="roundRect">
            <a:avLst>
              <a:gd name="adj" fmla="val 560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1631DA-AC9F-A450-7645-344A8D78C1AB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27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10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90826-6B86-81B3-CB15-1F634957C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0D6FDD-D230-4CD4-9BD8-A2DFDA78F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oogle Shape;290;p40">
            <a:extLst>
              <a:ext uri="{FF2B5EF4-FFF2-40B4-BE49-F238E27FC236}">
                <a16:creationId xmlns:a16="http://schemas.microsoft.com/office/drawing/2014/main" id="{921D5FED-A23B-6F4D-6CCF-364540FE1D1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938" y="746449"/>
            <a:ext cx="11047015" cy="5670226"/>
          </a:xfrm>
          <a:prstGeom prst="roundRect">
            <a:avLst>
              <a:gd name="adj" fmla="val 584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7199BB-2F16-D3C3-958C-CB245C1B62FC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28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99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24F52-7B48-676D-000E-2E9F04494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35473B-E664-4368-876A-B3F1EC911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oogle Shape;297;p41">
            <a:extLst>
              <a:ext uri="{FF2B5EF4-FFF2-40B4-BE49-F238E27FC236}">
                <a16:creationId xmlns:a16="http://schemas.microsoft.com/office/drawing/2014/main" id="{A049C6C0-1B81-A2DC-E463-5203641EFC0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938" y="811763"/>
            <a:ext cx="10919767" cy="5604912"/>
          </a:xfrm>
          <a:prstGeom prst="roundRect">
            <a:avLst>
              <a:gd name="adj" fmla="val 465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FE41CF-2304-9D76-ADCB-6A9EDC62723C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29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014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CD77CA-507B-8140-DCE8-98DBA1E02E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247" y="2634936"/>
            <a:ext cx="6204121" cy="1588127"/>
          </a:xfrm>
        </p:spPr>
        <p:txBody>
          <a:bodyPr/>
          <a:lstStyle/>
          <a:p>
            <a:r>
              <a:rPr lang="ru-RU" sz="5400" dirty="0">
                <a:solidFill>
                  <a:srgbClr val="FFE396"/>
                </a:solidFill>
              </a:rPr>
              <a:t>Зачем и кому </a:t>
            </a:r>
            <a:r>
              <a:rPr lang="ru-RU" sz="5400" dirty="0"/>
              <a:t>нужен проект?</a:t>
            </a:r>
            <a:endParaRPr lang="ru-UA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ABB73B-5B32-873C-D57A-7ED96B13B03A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3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8457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40B16-26EF-92D0-C699-7A314E18B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E4EB74-F2E5-4F6F-BAFB-F921DDC3F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oogle Shape;304;p42">
            <a:extLst>
              <a:ext uri="{FF2B5EF4-FFF2-40B4-BE49-F238E27FC236}">
                <a16:creationId xmlns:a16="http://schemas.microsoft.com/office/drawing/2014/main" id="{F0189C57-6BAA-38C7-5522-F2BFA45658A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938" y="780642"/>
            <a:ext cx="10972049" cy="5636033"/>
          </a:xfrm>
          <a:prstGeom prst="roundRect">
            <a:avLst>
              <a:gd name="adj" fmla="val 49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DBA230-12A4-FC8B-2495-00ACD47213C2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30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246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C72ED-F57F-D2A2-8341-24292822B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1DAF2C-DBAA-9288-53EE-7C500817CD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453" y="2239554"/>
            <a:ext cx="5080947" cy="2133232"/>
          </a:xfrm>
        </p:spPr>
        <p:txBody>
          <a:bodyPr/>
          <a:lstStyle/>
          <a:p>
            <a:r>
              <a:rPr lang="ru-RU" sz="7200" dirty="0"/>
              <a:t>Что же дальше?</a:t>
            </a:r>
            <a:endParaRPr lang="ru-UA" sz="7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51C6D0-48EE-C316-2023-C696E5A05ED6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31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9352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D86E4EEA-F39E-7E26-0B90-6D7A79B2C6DD}"/>
              </a:ext>
            </a:extLst>
          </p:cNvPr>
          <p:cNvSpPr/>
          <p:nvPr/>
        </p:nvSpPr>
        <p:spPr>
          <a:xfrm>
            <a:off x="515939" y="2835187"/>
            <a:ext cx="9835833" cy="1010206"/>
          </a:xfrm>
          <a:prstGeom prst="roundRect">
            <a:avLst>
              <a:gd name="adj" fmla="val 7707"/>
            </a:avLst>
          </a:prstGeom>
          <a:solidFill>
            <a:schemeClr val="tx1">
              <a:lumMod val="75000"/>
              <a:lumOff val="25000"/>
              <a:alpha val="34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EA53CA83-933C-B1D8-815E-50D3FA479FD9}"/>
              </a:ext>
            </a:extLst>
          </p:cNvPr>
          <p:cNvSpPr/>
          <p:nvPr/>
        </p:nvSpPr>
        <p:spPr>
          <a:xfrm>
            <a:off x="515939" y="3986245"/>
            <a:ext cx="9835834" cy="1010206"/>
          </a:xfrm>
          <a:prstGeom prst="roundRect">
            <a:avLst>
              <a:gd name="adj" fmla="val 7707"/>
            </a:avLst>
          </a:prstGeom>
          <a:solidFill>
            <a:schemeClr val="tx1">
              <a:lumMod val="75000"/>
              <a:lumOff val="25000"/>
              <a:alpha val="34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6C74EF7B-170E-B1F2-DA11-FD487C642D40}"/>
              </a:ext>
            </a:extLst>
          </p:cNvPr>
          <p:cNvSpPr/>
          <p:nvPr/>
        </p:nvSpPr>
        <p:spPr>
          <a:xfrm>
            <a:off x="515939" y="5171390"/>
            <a:ext cx="9835833" cy="1010206"/>
          </a:xfrm>
          <a:prstGeom prst="roundRect">
            <a:avLst>
              <a:gd name="adj" fmla="val 7707"/>
            </a:avLst>
          </a:prstGeom>
          <a:solidFill>
            <a:schemeClr val="tx1">
              <a:lumMod val="75000"/>
              <a:lumOff val="25000"/>
              <a:alpha val="34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116DC649-1A4D-EEC6-FBB1-E6EC6FF87AA7}"/>
              </a:ext>
            </a:extLst>
          </p:cNvPr>
          <p:cNvSpPr/>
          <p:nvPr/>
        </p:nvSpPr>
        <p:spPr>
          <a:xfrm>
            <a:off x="515939" y="1651623"/>
            <a:ext cx="9835834" cy="1010206"/>
          </a:xfrm>
          <a:prstGeom prst="roundRect">
            <a:avLst>
              <a:gd name="adj" fmla="val 7707"/>
            </a:avLst>
          </a:prstGeom>
          <a:solidFill>
            <a:schemeClr val="tx1">
              <a:lumMod val="75000"/>
              <a:lumOff val="25000"/>
              <a:alpha val="34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1A8D08-D8E1-B948-F47D-C2340A84AD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445" y="399540"/>
            <a:ext cx="6696075" cy="659274"/>
          </a:xfrm>
        </p:spPr>
        <p:txBody>
          <a:bodyPr/>
          <a:lstStyle/>
          <a:p>
            <a:r>
              <a:rPr lang="ru-RU" dirty="0"/>
              <a:t>Будущее проекта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4DD6B6E-BE3D-E89F-021C-63F761FA3E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0228" y="1890642"/>
            <a:ext cx="7615497" cy="461665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ru-RU" sz="2400" dirty="0">
                <a:latin typeface="Montserrat ExtraBold" panose="00000900000000000000" pitchFamily="2" charset="-52"/>
              </a:rPr>
              <a:t>Расширение модели компетенций</a:t>
            </a:r>
          </a:p>
        </p:txBody>
      </p:sp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id="{CF4FB0CD-3410-0255-E894-EA2D2F49A26B}"/>
              </a:ext>
            </a:extLst>
          </p:cNvPr>
          <p:cNvSpPr txBox="1">
            <a:spLocks/>
          </p:cNvSpPr>
          <p:nvPr/>
        </p:nvSpPr>
        <p:spPr>
          <a:xfrm>
            <a:off x="1840227" y="5305562"/>
            <a:ext cx="7615497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ru-RU" sz="2400" dirty="0">
                <a:latin typeface="Montserrat ExtraBold" panose="00000900000000000000" pitchFamily="2" charset="-52"/>
              </a:rPr>
              <a:t>Добавление пользовательского контекста </a:t>
            </a:r>
            <a:r>
              <a:rPr lang="ru-RU" sz="2400" dirty="0"/>
              <a:t>(грейд, специальность)</a:t>
            </a: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3262C0CF-1493-DA9D-3FCD-E941B0566B16}"/>
              </a:ext>
            </a:extLst>
          </p:cNvPr>
          <p:cNvSpPr txBox="1">
            <a:spLocks/>
          </p:cNvSpPr>
          <p:nvPr/>
        </p:nvSpPr>
        <p:spPr>
          <a:xfrm>
            <a:off x="1840227" y="4217618"/>
            <a:ext cx="7615497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ru-RU" sz="2400" dirty="0">
                <a:latin typeface="Montserrat ExtraBold" panose="00000900000000000000" pitchFamily="2" charset="-52"/>
              </a:rPr>
              <a:t>Прокторинг</a:t>
            </a:r>
            <a:r>
              <a:rPr lang="ru-RU" sz="2400" dirty="0"/>
              <a:t> (внедрение в процессы найма)</a:t>
            </a:r>
          </a:p>
        </p:txBody>
      </p:sp>
      <p:sp>
        <p:nvSpPr>
          <p:cNvPr id="18" name="Подзаголовок 2">
            <a:extLst>
              <a:ext uri="{FF2B5EF4-FFF2-40B4-BE49-F238E27FC236}">
                <a16:creationId xmlns:a16="http://schemas.microsoft.com/office/drawing/2014/main" id="{163F1FC2-E4D6-83C3-FA1B-67F7F2F8ADDD}"/>
              </a:ext>
            </a:extLst>
          </p:cNvPr>
          <p:cNvSpPr txBox="1">
            <a:spLocks/>
          </p:cNvSpPr>
          <p:nvPr/>
        </p:nvSpPr>
        <p:spPr>
          <a:xfrm>
            <a:off x="1840228" y="2986347"/>
            <a:ext cx="7615497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ru-RU" sz="2400" dirty="0">
                <a:latin typeface="Montserrat ExtraBold" panose="00000900000000000000" pitchFamily="2" charset="-52"/>
              </a:rPr>
              <a:t>Имитация собеседования </a:t>
            </a:r>
            <a:br>
              <a:rPr lang="ru-RU" sz="2400" dirty="0"/>
            </a:br>
            <a:r>
              <a:rPr lang="ru-RU" sz="2400" dirty="0"/>
              <a:t>(аудио, видео, диалоговая составляющая)</a:t>
            </a:r>
          </a:p>
        </p:txBody>
      </p:sp>
      <p:pic>
        <p:nvPicPr>
          <p:cNvPr id="24" name="Рисунок 23" descr="Видеоблог со сплошной заливкой">
            <a:extLst>
              <a:ext uri="{FF2B5EF4-FFF2-40B4-BE49-F238E27FC236}">
                <a16:creationId xmlns:a16="http://schemas.microsoft.com/office/drawing/2014/main" id="{AFA0BE25-5AFD-27AD-A4E6-34C3C84BA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8395" y="2988777"/>
            <a:ext cx="739373" cy="739373"/>
          </a:xfrm>
          <a:prstGeom prst="rect">
            <a:avLst/>
          </a:prstGeom>
        </p:spPr>
      </p:pic>
      <p:pic>
        <p:nvPicPr>
          <p:cNvPr id="26" name="Рисунок 25" descr="Программист мужской со сплошной заливкой">
            <a:extLst>
              <a:ext uri="{FF2B5EF4-FFF2-40B4-BE49-F238E27FC236}">
                <a16:creationId xmlns:a16="http://schemas.microsoft.com/office/drawing/2014/main" id="{BC4FE398-AFC9-E4D9-3ECF-97CF011D4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6481" y="5394891"/>
            <a:ext cx="563203" cy="563203"/>
          </a:xfrm>
          <a:prstGeom prst="rect">
            <a:avLst/>
          </a:prstGeom>
        </p:spPr>
      </p:pic>
      <p:pic>
        <p:nvPicPr>
          <p:cNvPr id="28" name="Рисунок 27" descr="Расширение бизнеса со сплошной заливкой">
            <a:extLst>
              <a:ext uri="{FF2B5EF4-FFF2-40B4-BE49-F238E27FC236}">
                <a16:creationId xmlns:a16="http://schemas.microsoft.com/office/drawing/2014/main" id="{7E3B9A95-C92B-C558-C910-2ACBA99472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6481" y="1860186"/>
            <a:ext cx="739373" cy="739373"/>
          </a:xfrm>
          <a:prstGeom prst="rect">
            <a:avLst/>
          </a:prstGeom>
        </p:spPr>
      </p:pic>
      <p:pic>
        <p:nvPicPr>
          <p:cNvPr id="30" name="Рисунок 29" descr="Зал заседаний со сплошной заливкой">
            <a:extLst>
              <a:ext uri="{FF2B5EF4-FFF2-40B4-BE49-F238E27FC236}">
                <a16:creationId xmlns:a16="http://schemas.microsoft.com/office/drawing/2014/main" id="{CD2D9B8A-C396-6931-D590-3B5FD61CC3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8397" y="4121661"/>
            <a:ext cx="739373" cy="7393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1D5146-1FA2-78D8-D2EB-319B784B1431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32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736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FD9DB85F-A9E5-6E7B-42E7-2B3C6DAEE461}"/>
              </a:ext>
            </a:extLst>
          </p:cNvPr>
          <p:cNvSpPr txBox="1">
            <a:spLocks/>
          </p:cNvSpPr>
          <p:nvPr/>
        </p:nvSpPr>
        <p:spPr>
          <a:xfrm>
            <a:off x="2023307" y="2986346"/>
            <a:ext cx="3455103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Aft>
                <a:spcPts val="1800"/>
              </a:spcAft>
            </a:pPr>
            <a:r>
              <a:rPr lang="en-US" sz="2400" dirty="0">
                <a:latin typeface="Montserrat ExtraBold" panose="00000900000000000000" pitchFamily="2" charset="-52"/>
              </a:rPr>
              <a:t>QR-</a:t>
            </a:r>
            <a:r>
              <a:rPr lang="ru-RU" sz="2400" dirty="0">
                <a:latin typeface="Montserrat ExtraBold" panose="00000900000000000000" pitchFamily="2" charset="-52"/>
              </a:rPr>
              <a:t>код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A54516-2E1B-73FD-7D4E-23F175BC5BF4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33</a:t>
            </a:r>
            <a:endParaRPr lang="ru-UA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E88747F-95F7-DA61-D836-1CED51883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1" y="965200"/>
            <a:ext cx="4851401" cy="49276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04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C04B4-6742-B2FE-AA67-4ECD4CF49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9602CF-BE05-B7B7-6C12-53237890C3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481" y="1625578"/>
            <a:ext cx="6049938" cy="3256749"/>
          </a:xfrm>
        </p:spPr>
        <p:txBody>
          <a:bodyPr/>
          <a:lstStyle/>
          <a:p>
            <a:r>
              <a:rPr lang="ru-RU" sz="7200" dirty="0"/>
              <a:t>Кто стоит за этим проектом?</a:t>
            </a:r>
            <a:endParaRPr lang="ru-UA" sz="7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B79372-FA54-43F6-CBB3-3E741F1AF400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34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1388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B07BFC-1363-A5D9-3219-25A4988E2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927" y="305838"/>
            <a:ext cx="6696075" cy="757130"/>
          </a:xfrm>
        </p:spPr>
        <p:txBody>
          <a:bodyPr/>
          <a:lstStyle/>
          <a:p>
            <a:r>
              <a:rPr lang="ru-RU" dirty="0"/>
              <a:t>Команда</a:t>
            </a:r>
            <a:endParaRPr lang="ru-UA" dirty="0"/>
          </a:p>
        </p:txBody>
      </p:sp>
      <p:grpSp>
        <p:nvGrpSpPr>
          <p:cNvPr id="192" name="Группа 191">
            <a:extLst>
              <a:ext uri="{FF2B5EF4-FFF2-40B4-BE49-F238E27FC236}">
                <a16:creationId xmlns:a16="http://schemas.microsoft.com/office/drawing/2014/main" id="{E21DAAD3-C52D-84BE-B267-E9D3923230E0}"/>
              </a:ext>
            </a:extLst>
          </p:cNvPr>
          <p:cNvGrpSpPr/>
          <p:nvPr/>
        </p:nvGrpSpPr>
        <p:grpSpPr>
          <a:xfrm>
            <a:off x="338516" y="1530871"/>
            <a:ext cx="11657866" cy="4781723"/>
            <a:chOff x="338516" y="1530871"/>
            <a:chExt cx="11657866" cy="4781723"/>
          </a:xfrm>
        </p:grpSpPr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844DBB4D-3E60-A0B4-5C26-3AF742C4AEDB}"/>
                </a:ext>
              </a:extLst>
            </p:cNvPr>
            <p:cNvSpPr/>
            <p:nvPr/>
          </p:nvSpPr>
          <p:spPr>
            <a:xfrm>
              <a:off x="342062" y="1530871"/>
              <a:ext cx="2643277" cy="2164829"/>
            </a:xfrm>
            <a:prstGeom prst="roundRect">
              <a:avLst>
                <a:gd name="adj" fmla="val 7707"/>
              </a:avLst>
            </a:prstGeom>
            <a:solidFill>
              <a:schemeClr val="tx1">
                <a:lumMod val="75000"/>
                <a:lumOff val="25000"/>
                <a:alpha val="34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9" name="Google Shape;292;p47">
              <a:extLst>
                <a:ext uri="{FF2B5EF4-FFF2-40B4-BE49-F238E27FC236}">
                  <a16:creationId xmlns:a16="http://schemas.microsoft.com/office/drawing/2014/main" id="{367CCFB6-1B10-68AB-8B99-053A05C4C9C0}"/>
                </a:ext>
              </a:extLst>
            </p:cNvPr>
            <p:cNvSpPr txBox="1"/>
            <p:nvPr/>
          </p:nvSpPr>
          <p:spPr>
            <a:xfrm>
              <a:off x="470212" y="3127060"/>
              <a:ext cx="1024548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50" dirty="0">
                  <a:solidFill>
                    <a:srgbClr val="FFFFFF"/>
                  </a:solidFill>
                  <a:latin typeface="Montserrat" panose="00000500000000000000" pitchFamily="2" charset="-52"/>
                  <a:ea typeface="Unbounded"/>
                  <a:cs typeface="Unbounded"/>
                  <a:sym typeface="Unbounded"/>
                </a:rPr>
                <a:t>Наврузбеков Абдулхаким</a:t>
              </a:r>
              <a:endParaRPr sz="700" dirty="0">
                <a:solidFill>
                  <a:srgbClr val="FFFFFF"/>
                </a:solidFill>
                <a:latin typeface="Montserrat" panose="00000500000000000000" pitchFamily="2" charset="-52"/>
                <a:ea typeface="Unbounded"/>
                <a:cs typeface="Unbounded"/>
                <a:sym typeface="Unbounded"/>
              </a:endParaRPr>
            </a:p>
          </p:txBody>
        </p:sp>
        <p:sp>
          <p:nvSpPr>
            <p:cNvPr id="33" name="Google Shape;316;p47">
              <a:extLst>
                <a:ext uri="{FF2B5EF4-FFF2-40B4-BE49-F238E27FC236}">
                  <a16:creationId xmlns:a16="http://schemas.microsoft.com/office/drawing/2014/main" id="{EB61E428-AAFB-4CB0-236F-195328774904}"/>
                </a:ext>
              </a:extLst>
            </p:cNvPr>
            <p:cNvSpPr txBox="1"/>
            <p:nvPr/>
          </p:nvSpPr>
          <p:spPr>
            <a:xfrm>
              <a:off x="338516" y="1576731"/>
              <a:ext cx="2643277" cy="4154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rgbClr val="FFE396"/>
                  </a:solidFill>
                  <a:latin typeface="Montserrat SemiBold"/>
                  <a:ea typeface="Unbounded"/>
                  <a:cs typeface="Unbounded"/>
                  <a:sym typeface="Unbounded"/>
                </a:rPr>
                <a:t>Project managers</a:t>
              </a:r>
              <a:endParaRPr lang="ru-RU" b="1">
                <a:solidFill>
                  <a:srgbClr val="FFE396"/>
                </a:solidFill>
                <a:latin typeface="Montserrat SemiBold"/>
              </a:endParaRPr>
            </a:p>
          </p:txBody>
        </p:sp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4B7D41FD-6D4C-0067-EC6C-607E38D8B7B0}"/>
                </a:ext>
              </a:extLst>
            </p:cNvPr>
            <p:cNvSpPr/>
            <p:nvPr/>
          </p:nvSpPr>
          <p:spPr>
            <a:xfrm>
              <a:off x="609863" y="2167318"/>
              <a:ext cx="766098" cy="766098"/>
            </a:xfrm>
            <a:prstGeom prst="ellipse">
              <a:avLst/>
            </a:prstGeom>
            <a:solidFill>
              <a:srgbClr val="FFE3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DC576EF3-423C-192A-2670-5D94AC4DEC03}"/>
                </a:ext>
              </a:extLst>
            </p:cNvPr>
            <p:cNvSpPr/>
            <p:nvPr/>
          </p:nvSpPr>
          <p:spPr>
            <a:xfrm>
              <a:off x="1874226" y="2167318"/>
              <a:ext cx="766098" cy="766098"/>
            </a:xfrm>
            <a:prstGeom prst="ellipse">
              <a:avLst/>
            </a:prstGeom>
            <a:solidFill>
              <a:srgbClr val="FFE3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64FF0080-0E41-7386-561E-13EEA7811E32}"/>
                </a:ext>
              </a:extLst>
            </p:cNvPr>
            <p:cNvSpPr/>
            <p:nvPr/>
          </p:nvSpPr>
          <p:spPr>
            <a:xfrm>
              <a:off x="3166695" y="1530871"/>
              <a:ext cx="3771058" cy="2164829"/>
            </a:xfrm>
            <a:prstGeom prst="roundRect">
              <a:avLst>
                <a:gd name="adj" fmla="val 7707"/>
              </a:avLst>
            </a:prstGeom>
            <a:solidFill>
              <a:schemeClr val="tx1">
                <a:lumMod val="75000"/>
                <a:lumOff val="25000"/>
                <a:alpha val="34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41" name="Google Shape;316;p47">
              <a:extLst>
                <a:ext uri="{FF2B5EF4-FFF2-40B4-BE49-F238E27FC236}">
                  <a16:creationId xmlns:a16="http://schemas.microsoft.com/office/drawing/2014/main" id="{FDB225CD-16BE-80FC-5A63-E2427BB1EC6B}"/>
                </a:ext>
              </a:extLst>
            </p:cNvPr>
            <p:cNvSpPr txBox="1"/>
            <p:nvPr/>
          </p:nvSpPr>
          <p:spPr>
            <a:xfrm>
              <a:off x="3657414" y="1576731"/>
              <a:ext cx="3043607" cy="4154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rgbClr val="FFE396"/>
                  </a:solidFill>
                  <a:latin typeface="Montserrat SemiBold" panose="00000700000000000000" pitchFamily="2" charset="-52"/>
                  <a:ea typeface="Unbounded"/>
                  <a:cs typeface="Unbounded"/>
                  <a:sym typeface="Unbounded"/>
                </a:rPr>
                <a:t>DevOps</a:t>
              </a:r>
              <a:endParaRPr b="1" dirty="0">
                <a:solidFill>
                  <a:srgbClr val="FFE396"/>
                </a:solidFill>
                <a:latin typeface="Montserrat SemiBold" panose="00000700000000000000" pitchFamily="2" charset="-52"/>
              </a:endParaRPr>
            </a:p>
          </p:txBody>
        </p:sp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E38CDAD4-70B5-01E6-410B-00DE74F33EE1}"/>
                </a:ext>
              </a:extLst>
            </p:cNvPr>
            <p:cNvSpPr/>
            <p:nvPr/>
          </p:nvSpPr>
          <p:spPr>
            <a:xfrm>
              <a:off x="3434495" y="2167318"/>
              <a:ext cx="766098" cy="766098"/>
            </a:xfrm>
            <a:prstGeom prst="ellipse">
              <a:avLst/>
            </a:prstGeom>
            <a:solidFill>
              <a:srgbClr val="FFE3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7CAF1A20-80AC-1A8E-3BF4-A4DD29ED9B28}"/>
                </a:ext>
              </a:extLst>
            </p:cNvPr>
            <p:cNvSpPr/>
            <p:nvPr/>
          </p:nvSpPr>
          <p:spPr>
            <a:xfrm>
              <a:off x="4669603" y="2167318"/>
              <a:ext cx="766098" cy="766098"/>
            </a:xfrm>
            <a:prstGeom prst="ellipse">
              <a:avLst/>
            </a:prstGeom>
            <a:solidFill>
              <a:srgbClr val="FFE3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9" name="Овал 58">
              <a:extLst>
                <a:ext uri="{FF2B5EF4-FFF2-40B4-BE49-F238E27FC236}">
                  <a16:creationId xmlns:a16="http://schemas.microsoft.com/office/drawing/2014/main" id="{D542AAAF-FC97-24A2-4D81-980531E620C8}"/>
                </a:ext>
              </a:extLst>
            </p:cNvPr>
            <p:cNvSpPr/>
            <p:nvPr/>
          </p:nvSpPr>
          <p:spPr>
            <a:xfrm>
              <a:off x="5904711" y="2167318"/>
              <a:ext cx="766098" cy="766098"/>
            </a:xfrm>
            <a:prstGeom prst="ellipse">
              <a:avLst/>
            </a:prstGeom>
            <a:solidFill>
              <a:srgbClr val="FFE3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74" name="Прямоугольник: скругленные углы 73">
              <a:extLst>
                <a:ext uri="{FF2B5EF4-FFF2-40B4-BE49-F238E27FC236}">
                  <a16:creationId xmlns:a16="http://schemas.microsoft.com/office/drawing/2014/main" id="{FFE82002-7A09-A363-FED5-4BBFC7946DD2}"/>
                </a:ext>
              </a:extLst>
            </p:cNvPr>
            <p:cNvSpPr/>
            <p:nvPr/>
          </p:nvSpPr>
          <p:spPr>
            <a:xfrm>
              <a:off x="7070790" y="1530871"/>
              <a:ext cx="4925592" cy="2164829"/>
            </a:xfrm>
            <a:prstGeom prst="roundRect">
              <a:avLst>
                <a:gd name="adj" fmla="val 7707"/>
              </a:avLst>
            </a:prstGeom>
            <a:solidFill>
              <a:schemeClr val="tx1">
                <a:lumMod val="75000"/>
                <a:lumOff val="25000"/>
                <a:alpha val="34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78" name="Google Shape;316;p47">
              <a:extLst>
                <a:ext uri="{FF2B5EF4-FFF2-40B4-BE49-F238E27FC236}">
                  <a16:creationId xmlns:a16="http://schemas.microsoft.com/office/drawing/2014/main" id="{974F5B81-B6C1-BC78-73AE-3187F42274F8}"/>
                </a:ext>
              </a:extLst>
            </p:cNvPr>
            <p:cNvSpPr txBox="1"/>
            <p:nvPr/>
          </p:nvSpPr>
          <p:spPr>
            <a:xfrm>
              <a:off x="7070790" y="1576731"/>
              <a:ext cx="4925592" cy="4154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rgbClr val="FFE396"/>
                  </a:solidFill>
                  <a:latin typeface="Montserrat SemiBold" panose="00000700000000000000" pitchFamily="2" charset="-52"/>
                  <a:ea typeface="Unbounded"/>
                  <a:cs typeface="Unbounded"/>
                  <a:sym typeface="Unbounded"/>
                </a:rPr>
                <a:t>Data scientists</a:t>
              </a:r>
              <a:endParaRPr b="1" dirty="0">
                <a:solidFill>
                  <a:srgbClr val="FFE396"/>
                </a:solidFill>
                <a:latin typeface="Montserrat SemiBold" panose="00000700000000000000" pitchFamily="2" charset="-52"/>
              </a:endParaRPr>
            </a:p>
          </p:txBody>
        </p:sp>
        <p:sp>
          <p:nvSpPr>
            <p:cNvPr id="79" name="Овал 78">
              <a:extLst>
                <a:ext uri="{FF2B5EF4-FFF2-40B4-BE49-F238E27FC236}">
                  <a16:creationId xmlns:a16="http://schemas.microsoft.com/office/drawing/2014/main" id="{109202F6-FB1C-4FCE-B5F3-2F38638F5C27}"/>
                </a:ext>
              </a:extLst>
            </p:cNvPr>
            <p:cNvSpPr/>
            <p:nvPr/>
          </p:nvSpPr>
          <p:spPr>
            <a:xfrm>
              <a:off x="7338591" y="2167318"/>
              <a:ext cx="766098" cy="766098"/>
            </a:xfrm>
            <a:prstGeom prst="ellipse">
              <a:avLst/>
            </a:prstGeom>
            <a:solidFill>
              <a:srgbClr val="FFE3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80" name="Овал 79">
              <a:extLst>
                <a:ext uri="{FF2B5EF4-FFF2-40B4-BE49-F238E27FC236}">
                  <a16:creationId xmlns:a16="http://schemas.microsoft.com/office/drawing/2014/main" id="{37B59F38-1CA5-3418-5919-6201474D1208}"/>
                </a:ext>
              </a:extLst>
            </p:cNvPr>
            <p:cNvSpPr/>
            <p:nvPr/>
          </p:nvSpPr>
          <p:spPr>
            <a:xfrm>
              <a:off x="8530484" y="2167318"/>
              <a:ext cx="766098" cy="766098"/>
            </a:xfrm>
            <a:prstGeom prst="ellipse">
              <a:avLst/>
            </a:prstGeom>
            <a:solidFill>
              <a:srgbClr val="FFE3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C1240FD1-8743-49F6-8AD1-873A12ECD4BA}"/>
                </a:ext>
              </a:extLst>
            </p:cNvPr>
            <p:cNvSpPr/>
            <p:nvPr/>
          </p:nvSpPr>
          <p:spPr>
            <a:xfrm>
              <a:off x="9722377" y="2167318"/>
              <a:ext cx="766098" cy="766098"/>
            </a:xfrm>
            <a:prstGeom prst="ellipse">
              <a:avLst/>
            </a:prstGeom>
            <a:solidFill>
              <a:srgbClr val="FFE3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86" name="Овал 85">
              <a:extLst>
                <a:ext uri="{FF2B5EF4-FFF2-40B4-BE49-F238E27FC236}">
                  <a16:creationId xmlns:a16="http://schemas.microsoft.com/office/drawing/2014/main" id="{48BFCB0D-6F5B-B63E-F861-96655E0824AD}"/>
                </a:ext>
              </a:extLst>
            </p:cNvPr>
            <p:cNvSpPr/>
            <p:nvPr/>
          </p:nvSpPr>
          <p:spPr>
            <a:xfrm>
              <a:off x="10914270" y="2167318"/>
              <a:ext cx="766098" cy="766098"/>
            </a:xfrm>
            <a:prstGeom prst="ellipse">
              <a:avLst/>
            </a:prstGeom>
            <a:solidFill>
              <a:srgbClr val="FFE3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88" name="Прямоугольник: скругленные углы 87">
              <a:extLst>
                <a:ext uri="{FF2B5EF4-FFF2-40B4-BE49-F238E27FC236}">
                  <a16:creationId xmlns:a16="http://schemas.microsoft.com/office/drawing/2014/main" id="{72DF90D3-7F5C-9362-B513-070869CD455F}"/>
                </a:ext>
              </a:extLst>
            </p:cNvPr>
            <p:cNvSpPr/>
            <p:nvPr/>
          </p:nvSpPr>
          <p:spPr>
            <a:xfrm>
              <a:off x="338516" y="4147765"/>
              <a:ext cx="11657866" cy="2164829"/>
            </a:xfrm>
            <a:prstGeom prst="roundRect">
              <a:avLst>
                <a:gd name="adj" fmla="val 7707"/>
              </a:avLst>
            </a:prstGeom>
            <a:solidFill>
              <a:schemeClr val="tx1">
                <a:lumMod val="75000"/>
                <a:lumOff val="25000"/>
                <a:alpha val="34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92" name="Google Shape;316;p47">
              <a:extLst>
                <a:ext uri="{FF2B5EF4-FFF2-40B4-BE49-F238E27FC236}">
                  <a16:creationId xmlns:a16="http://schemas.microsoft.com/office/drawing/2014/main" id="{ECD422FB-9C08-AC45-F938-4A6D5A56080A}"/>
                </a:ext>
              </a:extLst>
            </p:cNvPr>
            <p:cNvSpPr txBox="1"/>
            <p:nvPr/>
          </p:nvSpPr>
          <p:spPr>
            <a:xfrm>
              <a:off x="338516" y="4193625"/>
              <a:ext cx="11657866" cy="4154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rgbClr val="FFE396"/>
                  </a:solidFill>
                  <a:latin typeface="Montserrat SemiBold" panose="00000700000000000000" pitchFamily="2" charset="-52"/>
                  <a:ea typeface="Unbounded"/>
                  <a:cs typeface="Unbounded"/>
                  <a:sym typeface="Unbounded"/>
                </a:rPr>
                <a:t>Data analytics</a:t>
              </a:r>
              <a:endParaRPr b="1" dirty="0">
                <a:solidFill>
                  <a:srgbClr val="FFE396"/>
                </a:solidFill>
                <a:latin typeface="Montserrat SemiBold" panose="00000700000000000000" pitchFamily="2" charset="-52"/>
              </a:endParaRPr>
            </a:p>
          </p:txBody>
        </p:sp>
        <p:sp>
          <p:nvSpPr>
            <p:cNvPr id="93" name="Овал 92">
              <a:extLst>
                <a:ext uri="{FF2B5EF4-FFF2-40B4-BE49-F238E27FC236}">
                  <a16:creationId xmlns:a16="http://schemas.microsoft.com/office/drawing/2014/main" id="{6EBFC53F-62F3-D500-253F-BE0F7F7E6218}"/>
                </a:ext>
              </a:extLst>
            </p:cNvPr>
            <p:cNvSpPr/>
            <p:nvPr/>
          </p:nvSpPr>
          <p:spPr>
            <a:xfrm>
              <a:off x="6498095" y="4784212"/>
              <a:ext cx="766098" cy="766098"/>
            </a:xfrm>
            <a:prstGeom prst="ellipse">
              <a:avLst/>
            </a:prstGeom>
            <a:solidFill>
              <a:srgbClr val="FFE3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94" name="Овал 93">
              <a:extLst>
                <a:ext uri="{FF2B5EF4-FFF2-40B4-BE49-F238E27FC236}">
                  <a16:creationId xmlns:a16="http://schemas.microsoft.com/office/drawing/2014/main" id="{4AA4336B-55AC-DED3-9C1F-0DD4D3D7337D}"/>
                </a:ext>
              </a:extLst>
            </p:cNvPr>
            <p:cNvSpPr/>
            <p:nvPr/>
          </p:nvSpPr>
          <p:spPr>
            <a:xfrm>
              <a:off x="7970153" y="4784212"/>
              <a:ext cx="766098" cy="766098"/>
            </a:xfrm>
            <a:prstGeom prst="ellipse">
              <a:avLst/>
            </a:prstGeom>
            <a:solidFill>
              <a:srgbClr val="FFE3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95" name="Овал 94">
              <a:extLst>
                <a:ext uri="{FF2B5EF4-FFF2-40B4-BE49-F238E27FC236}">
                  <a16:creationId xmlns:a16="http://schemas.microsoft.com/office/drawing/2014/main" id="{85DF7FA8-99B6-0411-F77D-DA582BC15D05}"/>
                </a:ext>
              </a:extLst>
            </p:cNvPr>
            <p:cNvSpPr/>
            <p:nvPr/>
          </p:nvSpPr>
          <p:spPr>
            <a:xfrm>
              <a:off x="9442211" y="4784212"/>
              <a:ext cx="766098" cy="766098"/>
            </a:xfrm>
            <a:prstGeom prst="ellipse">
              <a:avLst/>
            </a:prstGeom>
            <a:solidFill>
              <a:srgbClr val="FFE3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97" name="Овал 96">
              <a:extLst>
                <a:ext uri="{FF2B5EF4-FFF2-40B4-BE49-F238E27FC236}">
                  <a16:creationId xmlns:a16="http://schemas.microsoft.com/office/drawing/2014/main" id="{0D8254F9-F1C0-10C8-07F4-D424128F467B}"/>
                </a:ext>
              </a:extLst>
            </p:cNvPr>
            <p:cNvSpPr/>
            <p:nvPr/>
          </p:nvSpPr>
          <p:spPr>
            <a:xfrm>
              <a:off x="10914270" y="4784212"/>
              <a:ext cx="766098" cy="766098"/>
            </a:xfrm>
            <a:prstGeom prst="ellipse">
              <a:avLst/>
            </a:prstGeom>
            <a:solidFill>
              <a:srgbClr val="FFE3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98" name="Овал 97">
              <a:extLst>
                <a:ext uri="{FF2B5EF4-FFF2-40B4-BE49-F238E27FC236}">
                  <a16:creationId xmlns:a16="http://schemas.microsoft.com/office/drawing/2014/main" id="{EF7DBC1B-C02E-EDF2-56E2-4F8641B594BE}"/>
                </a:ext>
              </a:extLst>
            </p:cNvPr>
            <p:cNvSpPr/>
            <p:nvPr/>
          </p:nvSpPr>
          <p:spPr>
            <a:xfrm>
              <a:off x="5026037" y="4784212"/>
              <a:ext cx="766098" cy="766098"/>
            </a:xfrm>
            <a:prstGeom prst="ellipse">
              <a:avLst/>
            </a:prstGeom>
            <a:solidFill>
              <a:srgbClr val="FFE3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99" name="Овал 98">
              <a:extLst>
                <a:ext uri="{FF2B5EF4-FFF2-40B4-BE49-F238E27FC236}">
                  <a16:creationId xmlns:a16="http://schemas.microsoft.com/office/drawing/2014/main" id="{43884FF7-BE47-D828-FA9A-FB4032C63044}"/>
                </a:ext>
              </a:extLst>
            </p:cNvPr>
            <p:cNvSpPr/>
            <p:nvPr/>
          </p:nvSpPr>
          <p:spPr>
            <a:xfrm>
              <a:off x="3553979" y="4784212"/>
              <a:ext cx="766098" cy="766098"/>
            </a:xfrm>
            <a:prstGeom prst="ellipse">
              <a:avLst/>
            </a:prstGeom>
            <a:solidFill>
              <a:srgbClr val="FFE3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00" name="Овал 99">
              <a:extLst>
                <a:ext uri="{FF2B5EF4-FFF2-40B4-BE49-F238E27FC236}">
                  <a16:creationId xmlns:a16="http://schemas.microsoft.com/office/drawing/2014/main" id="{6522A6CD-14CB-8D44-22DD-1A0D5912A6D2}"/>
                </a:ext>
              </a:extLst>
            </p:cNvPr>
            <p:cNvSpPr/>
            <p:nvPr/>
          </p:nvSpPr>
          <p:spPr>
            <a:xfrm>
              <a:off x="2081921" y="4784212"/>
              <a:ext cx="766098" cy="766098"/>
            </a:xfrm>
            <a:prstGeom prst="ellipse">
              <a:avLst/>
            </a:prstGeom>
            <a:solidFill>
              <a:srgbClr val="FFE3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01" name="Овал 100">
              <a:extLst>
                <a:ext uri="{FF2B5EF4-FFF2-40B4-BE49-F238E27FC236}">
                  <a16:creationId xmlns:a16="http://schemas.microsoft.com/office/drawing/2014/main" id="{D877F29A-DF8A-C0B1-97DE-4158E642E548}"/>
                </a:ext>
              </a:extLst>
            </p:cNvPr>
            <p:cNvSpPr/>
            <p:nvPr/>
          </p:nvSpPr>
          <p:spPr>
            <a:xfrm>
              <a:off x="609863" y="4784212"/>
              <a:ext cx="766098" cy="766098"/>
            </a:xfrm>
            <a:prstGeom prst="ellipse">
              <a:avLst/>
            </a:prstGeom>
            <a:solidFill>
              <a:srgbClr val="FFE3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D831F6A6-ABFE-0221-C6B2-67E7170B6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4" t="7528" r="5586" b="6103"/>
            <a:stretch>
              <a:fillRect/>
            </a:stretch>
          </p:blipFill>
          <p:spPr>
            <a:xfrm>
              <a:off x="641912" y="2203942"/>
              <a:ext cx="702000" cy="702000"/>
            </a:xfrm>
            <a:custGeom>
              <a:avLst/>
              <a:gdLst>
                <a:gd name="connsiteX0" fmla="*/ 2961622 w 5923244"/>
                <a:gd name="connsiteY0" fmla="*/ 0 h 5923244"/>
                <a:gd name="connsiteX1" fmla="*/ 5923244 w 5923244"/>
                <a:gd name="connsiteY1" fmla="*/ 2961622 h 5923244"/>
                <a:gd name="connsiteX2" fmla="*/ 2961622 w 5923244"/>
                <a:gd name="connsiteY2" fmla="*/ 5923244 h 5923244"/>
                <a:gd name="connsiteX3" fmla="*/ 0 w 5923244"/>
                <a:gd name="connsiteY3" fmla="*/ 2961622 h 5923244"/>
                <a:gd name="connsiteX4" fmla="*/ 2961622 w 5923244"/>
                <a:gd name="connsiteY4" fmla="*/ 0 h 592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23244" h="5923244">
                  <a:moveTo>
                    <a:pt x="2961622" y="0"/>
                  </a:moveTo>
                  <a:cubicBezTo>
                    <a:pt x="4597281" y="0"/>
                    <a:pt x="5923244" y="1325963"/>
                    <a:pt x="5923244" y="2961622"/>
                  </a:cubicBezTo>
                  <a:cubicBezTo>
                    <a:pt x="5923244" y="4597281"/>
                    <a:pt x="4597281" y="5923244"/>
                    <a:pt x="2961622" y="5923244"/>
                  </a:cubicBezTo>
                  <a:cubicBezTo>
                    <a:pt x="1325963" y="5923244"/>
                    <a:pt x="0" y="4597281"/>
                    <a:pt x="0" y="2961622"/>
                  </a:cubicBezTo>
                  <a:cubicBezTo>
                    <a:pt x="0" y="1325963"/>
                    <a:pt x="1325963" y="0"/>
                    <a:pt x="2961622" y="0"/>
                  </a:cubicBezTo>
                  <a:close/>
                </a:path>
              </a:pathLst>
            </a:custGeom>
          </p:spPr>
        </p:pic>
        <p:sp>
          <p:nvSpPr>
            <p:cNvPr id="114" name="Google Shape;292;p47">
              <a:extLst>
                <a:ext uri="{FF2B5EF4-FFF2-40B4-BE49-F238E27FC236}">
                  <a16:creationId xmlns:a16="http://schemas.microsoft.com/office/drawing/2014/main" id="{00C2483F-1DA1-B86D-EC53-C3C6FF9A1154}"/>
                </a:ext>
              </a:extLst>
            </p:cNvPr>
            <p:cNvSpPr txBox="1"/>
            <p:nvPr/>
          </p:nvSpPr>
          <p:spPr>
            <a:xfrm>
              <a:off x="1800225" y="3127060"/>
              <a:ext cx="946124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50" dirty="0">
                  <a:solidFill>
                    <a:srgbClr val="FFFFFF"/>
                  </a:solidFill>
                  <a:latin typeface="Montserrat" panose="00000500000000000000" pitchFamily="2" charset="-52"/>
                  <a:ea typeface="Unbounded"/>
                  <a:cs typeface="Unbounded"/>
                  <a:sym typeface="Unbounded"/>
                </a:rPr>
                <a:t>Венера</a:t>
              </a:r>
              <a:br>
                <a:rPr lang="en-US" sz="1050" dirty="0">
                  <a:solidFill>
                    <a:srgbClr val="FFFFFF"/>
                  </a:solidFill>
                  <a:latin typeface="Montserrat" panose="00000500000000000000" pitchFamily="2" charset="-52"/>
                  <a:ea typeface="Unbounded"/>
                  <a:cs typeface="Unbounded"/>
                  <a:sym typeface="Unbounded"/>
                </a:rPr>
              </a:br>
              <a:r>
                <a:rPr lang="ru-RU" sz="1050" dirty="0">
                  <a:solidFill>
                    <a:srgbClr val="FFFFFF"/>
                  </a:solidFill>
                  <a:latin typeface="Montserrat" panose="00000500000000000000" pitchFamily="2" charset="-52"/>
                  <a:ea typeface="Unbounded"/>
                  <a:cs typeface="Unbounded"/>
                  <a:sym typeface="Unbounded"/>
                </a:rPr>
                <a:t>Оганова</a:t>
              </a:r>
              <a:endParaRPr sz="700" dirty="0">
                <a:solidFill>
                  <a:srgbClr val="FFFFFF"/>
                </a:solidFill>
                <a:latin typeface="Montserrat" panose="00000500000000000000" pitchFamily="2" charset="-52"/>
                <a:ea typeface="Unbounded"/>
                <a:cs typeface="Unbounded"/>
                <a:sym typeface="Unbounded"/>
              </a:endParaRPr>
            </a:p>
          </p:txBody>
        </p:sp>
        <p:sp>
          <p:nvSpPr>
            <p:cNvPr id="115" name="Google Shape;292;p47">
              <a:extLst>
                <a:ext uri="{FF2B5EF4-FFF2-40B4-BE49-F238E27FC236}">
                  <a16:creationId xmlns:a16="http://schemas.microsoft.com/office/drawing/2014/main" id="{8AD06FB0-D232-910C-97AA-1180EB0CCF98}"/>
                </a:ext>
              </a:extLst>
            </p:cNvPr>
            <p:cNvSpPr txBox="1"/>
            <p:nvPr/>
          </p:nvSpPr>
          <p:spPr>
            <a:xfrm>
              <a:off x="3254863" y="3127060"/>
              <a:ext cx="1024548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50" dirty="0">
                  <a:solidFill>
                    <a:srgbClr val="FFFFFF"/>
                  </a:solidFill>
                  <a:latin typeface="Montserrat" panose="00000500000000000000" pitchFamily="2" charset="-52"/>
                  <a:ea typeface="Unbounded"/>
                  <a:cs typeface="Unbounded"/>
                  <a:sym typeface="Unbounded"/>
                </a:rPr>
                <a:t>Анастасия</a:t>
              </a:r>
              <a:br>
                <a:rPr lang="en-US" sz="1050" dirty="0">
                  <a:solidFill>
                    <a:srgbClr val="FFFFFF"/>
                  </a:solidFill>
                  <a:latin typeface="Montserrat" panose="00000500000000000000" pitchFamily="2" charset="-52"/>
                  <a:ea typeface="Unbounded"/>
                  <a:cs typeface="Unbounded"/>
                  <a:sym typeface="Unbounded"/>
                </a:rPr>
              </a:br>
              <a:r>
                <a:rPr lang="ru-RU" sz="1050" dirty="0">
                  <a:solidFill>
                    <a:srgbClr val="FFFFFF"/>
                  </a:solidFill>
                  <a:latin typeface="Montserrat" panose="00000500000000000000" pitchFamily="2" charset="-52"/>
                  <a:ea typeface="Unbounded"/>
                  <a:cs typeface="Unbounded"/>
                  <a:sym typeface="Unbounded"/>
                </a:rPr>
                <a:t>Сарпова</a:t>
              </a:r>
              <a:endParaRPr sz="700" dirty="0">
                <a:solidFill>
                  <a:srgbClr val="FFFFFF"/>
                </a:solidFill>
                <a:latin typeface="Montserrat" panose="00000500000000000000" pitchFamily="2" charset="-52"/>
                <a:ea typeface="Unbounded"/>
                <a:cs typeface="Unbounded"/>
                <a:sym typeface="Unbounded"/>
              </a:endParaRPr>
            </a:p>
          </p:txBody>
        </p:sp>
        <p:sp>
          <p:nvSpPr>
            <p:cNvPr id="116" name="Google Shape;292;p47">
              <a:extLst>
                <a:ext uri="{FF2B5EF4-FFF2-40B4-BE49-F238E27FC236}">
                  <a16:creationId xmlns:a16="http://schemas.microsoft.com/office/drawing/2014/main" id="{1C8D36B4-3E28-0C95-9BE1-56DAE0D5DBA5}"/>
                </a:ext>
              </a:extLst>
            </p:cNvPr>
            <p:cNvSpPr txBox="1"/>
            <p:nvPr/>
          </p:nvSpPr>
          <p:spPr>
            <a:xfrm>
              <a:off x="4513763" y="3127060"/>
              <a:ext cx="1024548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50" dirty="0">
                  <a:solidFill>
                    <a:srgbClr val="FFFFFF"/>
                  </a:solidFill>
                  <a:latin typeface="Montserrat" panose="00000500000000000000" pitchFamily="2" charset="-52"/>
                  <a:ea typeface="Unbounded"/>
                  <a:cs typeface="Unbounded"/>
                  <a:sym typeface="Unbounded"/>
                </a:rPr>
                <a:t>Андрей Трофимов</a:t>
              </a:r>
              <a:endParaRPr sz="700" dirty="0">
                <a:solidFill>
                  <a:srgbClr val="FFFFFF"/>
                </a:solidFill>
                <a:latin typeface="Montserrat" panose="00000500000000000000" pitchFamily="2" charset="-52"/>
                <a:ea typeface="Unbounded"/>
                <a:cs typeface="Unbounded"/>
                <a:sym typeface="Unbounded"/>
              </a:endParaRPr>
            </a:p>
          </p:txBody>
        </p:sp>
        <p:sp>
          <p:nvSpPr>
            <p:cNvPr id="117" name="Google Shape;292;p47">
              <a:extLst>
                <a:ext uri="{FF2B5EF4-FFF2-40B4-BE49-F238E27FC236}">
                  <a16:creationId xmlns:a16="http://schemas.microsoft.com/office/drawing/2014/main" id="{143EDA50-310E-83E2-AFB7-C78F8927D68B}"/>
                </a:ext>
              </a:extLst>
            </p:cNvPr>
            <p:cNvSpPr txBox="1"/>
            <p:nvPr/>
          </p:nvSpPr>
          <p:spPr>
            <a:xfrm>
              <a:off x="5751652" y="3127060"/>
              <a:ext cx="1024548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50" dirty="0">
                  <a:solidFill>
                    <a:srgbClr val="FFFFFF"/>
                  </a:solidFill>
                  <a:latin typeface="Montserrat" panose="00000500000000000000" pitchFamily="2" charset="-52"/>
                  <a:ea typeface="Unbounded"/>
                  <a:cs typeface="Unbounded"/>
                  <a:sym typeface="Unbounded"/>
                </a:rPr>
                <a:t>Андрей</a:t>
              </a:r>
              <a:br>
                <a:rPr lang="ru-RU" sz="1050" dirty="0">
                  <a:solidFill>
                    <a:srgbClr val="FFFFFF"/>
                  </a:solidFill>
                  <a:latin typeface="Montserrat" panose="00000500000000000000" pitchFamily="2" charset="-52"/>
                  <a:ea typeface="Unbounded"/>
                  <a:cs typeface="Unbounded"/>
                  <a:sym typeface="Unbounded"/>
                </a:rPr>
              </a:br>
              <a:r>
                <a:rPr lang="ru-RU" sz="1050" dirty="0">
                  <a:solidFill>
                    <a:srgbClr val="FFFFFF"/>
                  </a:solidFill>
                  <a:latin typeface="Montserrat" panose="00000500000000000000" pitchFamily="2" charset="-52"/>
                  <a:ea typeface="Unbounded"/>
                  <a:cs typeface="Unbounded"/>
                  <a:sym typeface="Unbounded"/>
                </a:rPr>
                <a:t>Козлов</a:t>
              </a:r>
              <a:endParaRPr sz="700" dirty="0">
                <a:solidFill>
                  <a:srgbClr val="FFFFFF"/>
                </a:solidFill>
                <a:latin typeface="Montserrat" panose="00000500000000000000" pitchFamily="2" charset="-52"/>
                <a:ea typeface="Unbounded"/>
                <a:cs typeface="Unbounded"/>
                <a:sym typeface="Unbounded"/>
              </a:endParaRPr>
            </a:p>
          </p:txBody>
        </p:sp>
        <p:sp>
          <p:nvSpPr>
            <p:cNvPr id="118" name="Google Shape;292;p47">
              <a:extLst>
                <a:ext uri="{FF2B5EF4-FFF2-40B4-BE49-F238E27FC236}">
                  <a16:creationId xmlns:a16="http://schemas.microsoft.com/office/drawing/2014/main" id="{E82A3287-D412-00FC-D964-5D1B173EED1A}"/>
                </a:ext>
              </a:extLst>
            </p:cNvPr>
            <p:cNvSpPr txBox="1"/>
            <p:nvPr/>
          </p:nvSpPr>
          <p:spPr>
            <a:xfrm>
              <a:off x="7209366" y="3127060"/>
              <a:ext cx="1024548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50" dirty="0">
                  <a:solidFill>
                    <a:srgbClr val="FFFFFF"/>
                  </a:solidFill>
                  <a:latin typeface="Montserrat" panose="00000500000000000000" pitchFamily="2" charset="-52"/>
                  <a:ea typeface="Unbounded"/>
                  <a:cs typeface="Unbounded"/>
                  <a:sym typeface="Unbounded"/>
                </a:rPr>
                <a:t>Алексей Шепелев</a:t>
              </a:r>
              <a:endParaRPr sz="700" dirty="0">
                <a:solidFill>
                  <a:srgbClr val="FFFFFF"/>
                </a:solidFill>
                <a:latin typeface="Montserrat" panose="00000500000000000000" pitchFamily="2" charset="-52"/>
                <a:ea typeface="Unbounded"/>
                <a:cs typeface="Unbounded"/>
                <a:sym typeface="Unbounded"/>
              </a:endParaRPr>
            </a:p>
          </p:txBody>
        </p:sp>
        <p:sp>
          <p:nvSpPr>
            <p:cNvPr id="119" name="Google Shape;292;p47">
              <a:extLst>
                <a:ext uri="{FF2B5EF4-FFF2-40B4-BE49-F238E27FC236}">
                  <a16:creationId xmlns:a16="http://schemas.microsoft.com/office/drawing/2014/main" id="{0B3CA3CE-B7CF-7C76-1AE9-4FE91097B267}"/>
                </a:ext>
              </a:extLst>
            </p:cNvPr>
            <p:cNvSpPr txBox="1"/>
            <p:nvPr/>
          </p:nvSpPr>
          <p:spPr>
            <a:xfrm>
              <a:off x="8371116" y="3127060"/>
              <a:ext cx="1024548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50" dirty="0">
                  <a:solidFill>
                    <a:srgbClr val="FFFFFF"/>
                  </a:solidFill>
                  <a:latin typeface="Montserrat" panose="00000500000000000000" pitchFamily="2" charset="-52"/>
                  <a:ea typeface="Unbounded"/>
                  <a:cs typeface="Unbounded"/>
                  <a:sym typeface="Unbounded"/>
                </a:rPr>
                <a:t>Елена</a:t>
              </a:r>
              <a:br>
                <a:rPr lang="ru-RU" sz="1050" dirty="0">
                  <a:solidFill>
                    <a:srgbClr val="FFFFFF"/>
                  </a:solidFill>
                  <a:latin typeface="Montserrat" panose="00000500000000000000" pitchFamily="2" charset="-52"/>
                  <a:ea typeface="Unbounded"/>
                  <a:cs typeface="Unbounded"/>
                  <a:sym typeface="Unbounded"/>
                </a:rPr>
              </a:br>
              <a:r>
                <a:rPr lang="ru-RU" sz="1050" dirty="0">
                  <a:solidFill>
                    <a:srgbClr val="FFFFFF"/>
                  </a:solidFill>
                  <a:latin typeface="Montserrat" panose="00000500000000000000" pitchFamily="2" charset="-52"/>
                  <a:ea typeface="Unbounded"/>
                  <a:cs typeface="Unbounded"/>
                  <a:sym typeface="Unbounded"/>
                </a:rPr>
                <a:t>Лебединцева</a:t>
              </a:r>
              <a:endParaRPr sz="700" dirty="0">
                <a:solidFill>
                  <a:srgbClr val="FFFFFF"/>
                </a:solidFill>
                <a:latin typeface="Montserrat" panose="00000500000000000000" pitchFamily="2" charset="-52"/>
                <a:ea typeface="Unbounded"/>
                <a:cs typeface="Unbounded"/>
                <a:sym typeface="Unbounded"/>
              </a:endParaRPr>
            </a:p>
          </p:txBody>
        </p:sp>
        <p:sp>
          <p:nvSpPr>
            <p:cNvPr id="120" name="Google Shape;292;p47">
              <a:extLst>
                <a:ext uri="{FF2B5EF4-FFF2-40B4-BE49-F238E27FC236}">
                  <a16:creationId xmlns:a16="http://schemas.microsoft.com/office/drawing/2014/main" id="{702F8161-97EA-1F69-FBA4-5A484AA22984}"/>
                </a:ext>
              </a:extLst>
            </p:cNvPr>
            <p:cNvSpPr txBox="1"/>
            <p:nvPr/>
          </p:nvSpPr>
          <p:spPr>
            <a:xfrm>
              <a:off x="9593152" y="3127060"/>
              <a:ext cx="1024548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50" dirty="0">
                  <a:solidFill>
                    <a:srgbClr val="FFFFFF"/>
                  </a:solidFill>
                  <a:latin typeface="Montserrat" panose="00000500000000000000" pitchFamily="2" charset="-52"/>
                  <a:ea typeface="Unbounded"/>
                  <a:cs typeface="Unbounded"/>
                  <a:sym typeface="Unbounded"/>
                </a:rPr>
                <a:t>Кристина Неретина</a:t>
              </a:r>
              <a:endParaRPr sz="700" dirty="0">
                <a:solidFill>
                  <a:srgbClr val="FFFFFF"/>
                </a:solidFill>
                <a:latin typeface="Montserrat" panose="00000500000000000000" pitchFamily="2" charset="-52"/>
                <a:ea typeface="Unbounded"/>
                <a:cs typeface="Unbounded"/>
                <a:sym typeface="Unbounded"/>
              </a:endParaRPr>
            </a:p>
          </p:txBody>
        </p:sp>
        <p:sp>
          <p:nvSpPr>
            <p:cNvPr id="121" name="Google Shape;292;p47">
              <a:extLst>
                <a:ext uri="{FF2B5EF4-FFF2-40B4-BE49-F238E27FC236}">
                  <a16:creationId xmlns:a16="http://schemas.microsoft.com/office/drawing/2014/main" id="{096D62AA-00F0-FEA8-8A51-754D83417CCA}"/>
                </a:ext>
              </a:extLst>
            </p:cNvPr>
            <p:cNvSpPr txBox="1"/>
            <p:nvPr/>
          </p:nvSpPr>
          <p:spPr>
            <a:xfrm>
              <a:off x="10785045" y="3127060"/>
              <a:ext cx="1024548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50" dirty="0">
                  <a:solidFill>
                    <a:srgbClr val="FFFFFF"/>
                  </a:solidFill>
                  <a:latin typeface="Montserrat" panose="00000500000000000000" pitchFamily="2" charset="-52"/>
                  <a:ea typeface="Unbounded"/>
                  <a:cs typeface="Unbounded"/>
                  <a:sym typeface="Unbounded"/>
                </a:rPr>
                <a:t>Валерия Кошелева</a:t>
              </a:r>
              <a:endParaRPr sz="700" dirty="0">
                <a:solidFill>
                  <a:srgbClr val="FFFFFF"/>
                </a:solidFill>
                <a:latin typeface="Montserrat" panose="00000500000000000000" pitchFamily="2" charset="-52"/>
                <a:ea typeface="Unbounded"/>
                <a:cs typeface="Unbounded"/>
                <a:sym typeface="Unbounded"/>
              </a:endParaRPr>
            </a:p>
          </p:txBody>
        </p:sp>
        <p:sp>
          <p:nvSpPr>
            <p:cNvPr id="122" name="Google Shape;292;p47">
              <a:extLst>
                <a:ext uri="{FF2B5EF4-FFF2-40B4-BE49-F238E27FC236}">
                  <a16:creationId xmlns:a16="http://schemas.microsoft.com/office/drawing/2014/main" id="{792D76D6-BBCA-E2EC-A68E-B6FE21D9B83C}"/>
                </a:ext>
              </a:extLst>
            </p:cNvPr>
            <p:cNvSpPr txBox="1"/>
            <p:nvPr/>
          </p:nvSpPr>
          <p:spPr>
            <a:xfrm>
              <a:off x="470212" y="5769869"/>
              <a:ext cx="1024548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50" dirty="0">
                  <a:solidFill>
                    <a:srgbClr val="FFFFFF"/>
                  </a:solidFill>
                  <a:latin typeface="Montserrat" panose="00000500000000000000" pitchFamily="2" charset="-52"/>
                  <a:ea typeface="Unbounded"/>
                  <a:cs typeface="Unbounded"/>
                  <a:sym typeface="Unbounded"/>
                </a:rPr>
                <a:t>Данил </a:t>
              </a:r>
              <a:br>
                <a:rPr lang="ru-RU" sz="1050" dirty="0">
                  <a:solidFill>
                    <a:srgbClr val="FFFFFF"/>
                  </a:solidFill>
                  <a:latin typeface="Montserrat" panose="00000500000000000000" pitchFamily="2" charset="-52"/>
                  <a:ea typeface="Unbounded"/>
                  <a:cs typeface="Unbounded"/>
                  <a:sym typeface="Unbounded"/>
                </a:rPr>
              </a:br>
              <a:r>
                <a:rPr lang="ru-RU" sz="1050" dirty="0">
                  <a:solidFill>
                    <a:srgbClr val="FFFFFF"/>
                  </a:solidFill>
                  <a:latin typeface="Montserrat" panose="00000500000000000000" pitchFamily="2" charset="-52"/>
                  <a:ea typeface="Unbounded"/>
                  <a:cs typeface="Unbounded"/>
                  <a:sym typeface="Unbounded"/>
                </a:rPr>
                <a:t>Зубков</a:t>
              </a:r>
              <a:endParaRPr sz="700" dirty="0">
                <a:solidFill>
                  <a:srgbClr val="FFFFFF"/>
                </a:solidFill>
                <a:latin typeface="Montserrat" panose="00000500000000000000" pitchFamily="2" charset="-52"/>
                <a:ea typeface="Unbounded"/>
                <a:cs typeface="Unbounded"/>
                <a:sym typeface="Unbounded"/>
              </a:endParaRPr>
            </a:p>
          </p:txBody>
        </p:sp>
        <p:sp>
          <p:nvSpPr>
            <p:cNvPr id="123" name="Google Shape;292;p47">
              <a:extLst>
                <a:ext uri="{FF2B5EF4-FFF2-40B4-BE49-F238E27FC236}">
                  <a16:creationId xmlns:a16="http://schemas.microsoft.com/office/drawing/2014/main" id="{718FBAF7-DD10-FCB1-B105-79D9F55D2E9A}"/>
                </a:ext>
              </a:extLst>
            </p:cNvPr>
            <p:cNvSpPr txBox="1"/>
            <p:nvPr/>
          </p:nvSpPr>
          <p:spPr>
            <a:xfrm>
              <a:off x="1919288" y="5769869"/>
              <a:ext cx="1024548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50" dirty="0">
                  <a:solidFill>
                    <a:srgbClr val="FFFFFF"/>
                  </a:solidFill>
                  <a:latin typeface="Montserrat" panose="00000500000000000000" pitchFamily="2" charset="-52"/>
                  <a:ea typeface="Unbounded"/>
                  <a:cs typeface="Unbounded"/>
                  <a:sym typeface="Unbounded"/>
                </a:rPr>
                <a:t>Максим Перминов</a:t>
              </a:r>
              <a:endParaRPr sz="700" dirty="0">
                <a:solidFill>
                  <a:srgbClr val="FFFFFF"/>
                </a:solidFill>
                <a:latin typeface="Montserrat" panose="00000500000000000000" pitchFamily="2" charset="-52"/>
                <a:ea typeface="Unbounded"/>
                <a:cs typeface="Unbounded"/>
                <a:sym typeface="Unbounded"/>
              </a:endParaRPr>
            </a:p>
          </p:txBody>
        </p:sp>
        <p:sp>
          <p:nvSpPr>
            <p:cNvPr id="124" name="Google Shape;292;p47">
              <a:extLst>
                <a:ext uri="{FF2B5EF4-FFF2-40B4-BE49-F238E27FC236}">
                  <a16:creationId xmlns:a16="http://schemas.microsoft.com/office/drawing/2014/main" id="{49AFB371-4BD7-6436-F179-9D663BAB9504}"/>
                </a:ext>
              </a:extLst>
            </p:cNvPr>
            <p:cNvSpPr txBox="1"/>
            <p:nvPr/>
          </p:nvSpPr>
          <p:spPr>
            <a:xfrm>
              <a:off x="3368364" y="5769869"/>
              <a:ext cx="1024548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50" dirty="0">
                  <a:solidFill>
                    <a:srgbClr val="FFFFFF"/>
                  </a:solidFill>
                  <a:latin typeface="Montserrat" panose="00000500000000000000" pitchFamily="2" charset="-52"/>
                  <a:ea typeface="Unbounded"/>
                  <a:cs typeface="Unbounded"/>
                  <a:sym typeface="Unbounded"/>
                </a:rPr>
                <a:t>Ирина Смирнова</a:t>
              </a:r>
              <a:endParaRPr sz="700" dirty="0">
                <a:solidFill>
                  <a:srgbClr val="FFFFFF"/>
                </a:solidFill>
                <a:latin typeface="Montserrat" panose="00000500000000000000" pitchFamily="2" charset="-52"/>
                <a:ea typeface="Unbounded"/>
                <a:cs typeface="Unbounded"/>
                <a:sym typeface="Unbounded"/>
              </a:endParaRPr>
            </a:p>
          </p:txBody>
        </p:sp>
        <p:sp>
          <p:nvSpPr>
            <p:cNvPr id="125" name="Google Shape;292;p47">
              <a:extLst>
                <a:ext uri="{FF2B5EF4-FFF2-40B4-BE49-F238E27FC236}">
                  <a16:creationId xmlns:a16="http://schemas.microsoft.com/office/drawing/2014/main" id="{78EBB29C-DE5A-5F57-7FF6-515795F2A8B8}"/>
                </a:ext>
              </a:extLst>
            </p:cNvPr>
            <p:cNvSpPr txBox="1"/>
            <p:nvPr/>
          </p:nvSpPr>
          <p:spPr>
            <a:xfrm>
              <a:off x="4896812" y="5769869"/>
              <a:ext cx="1024548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50" dirty="0">
                  <a:solidFill>
                    <a:srgbClr val="FFFFFF"/>
                  </a:solidFill>
                  <a:latin typeface="Montserrat" panose="00000500000000000000" pitchFamily="2" charset="-52"/>
                  <a:ea typeface="Unbounded"/>
                  <a:cs typeface="Unbounded"/>
                  <a:sym typeface="Unbounded"/>
                </a:rPr>
                <a:t>Елизавета </a:t>
              </a:r>
              <a:r>
                <a:rPr lang="ru-RU" sz="1050" dirty="0" err="1">
                  <a:solidFill>
                    <a:srgbClr val="FFFFFF"/>
                  </a:solidFill>
                  <a:latin typeface="Montserrat" panose="00000500000000000000" pitchFamily="2" charset="-52"/>
                  <a:ea typeface="Unbounded"/>
                  <a:cs typeface="Unbounded"/>
                  <a:sym typeface="Unbounded"/>
                </a:rPr>
                <a:t>Азаретова</a:t>
              </a:r>
              <a:endParaRPr sz="700" dirty="0">
                <a:solidFill>
                  <a:srgbClr val="FFFFFF"/>
                </a:solidFill>
                <a:latin typeface="Montserrat" panose="00000500000000000000" pitchFamily="2" charset="-52"/>
                <a:ea typeface="Unbounded"/>
                <a:cs typeface="Unbounded"/>
                <a:sym typeface="Unbounded"/>
              </a:endParaRPr>
            </a:p>
          </p:txBody>
        </p:sp>
        <p:sp>
          <p:nvSpPr>
            <p:cNvPr id="126" name="Google Shape;292;p47">
              <a:extLst>
                <a:ext uri="{FF2B5EF4-FFF2-40B4-BE49-F238E27FC236}">
                  <a16:creationId xmlns:a16="http://schemas.microsoft.com/office/drawing/2014/main" id="{62333ED9-2015-3EEE-97D0-D165442E8301}"/>
                </a:ext>
              </a:extLst>
            </p:cNvPr>
            <p:cNvSpPr txBox="1"/>
            <p:nvPr/>
          </p:nvSpPr>
          <p:spPr>
            <a:xfrm>
              <a:off x="6368870" y="5769869"/>
              <a:ext cx="1024548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50" dirty="0">
                  <a:solidFill>
                    <a:srgbClr val="FFFFFF"/>
                  </a:solidFill>
                  <a:latin typeface="Montserrat" panose="00000500000000000000" pitchFamily="2" charset="-52"/>
                  <a:ea typeface="Unbounded"/>
                  <a:cs typeface="Unbounded"/>
                  <a:sym typeface="Unbounded"/>
                </a:rPr>
                <a:t>Валерия Сидорова</a:t>
              </a:r>
              <a:endParaRPr sz="700" dirty="0">
                <a:solidFill>
                  <a:srgbClr val="FFFFFF"/>
                </a:solidFill>
                <a:latin typeface="Montserrat" panose="00000500000000000000" pitchFamily="2" charset="-52"/>
                <a:ea typeface="Unbounded"/>
                <a:cs typeface="Unbounded"/>
                <a:sym typeface="Unbounded"/>
              </a:endParaRPr>
            </a:p>
          </p:txBody>
        </p:sp>
        <p:sp>
          <p:nvSpPr>
            <p:cNvPr id="127" name="Google Shape;292;p47">
              <a:extLst>
                <a:ext uri="{FF2B5EF4-FFF2-40B4-BE49-F238E27FC236}">
                  <a16:creationId xmlns:a16="http://schemas.microsoft.com/office/drawing/2014/main" id="{0A0B4AB7-5B57-9D0A-AB2E-3D8F11F4692D}"/>
                </a:ext>
              </a:extLst>
            </p:cNvPr>
            <p:cNvSpPr txBox="1"/>
            <p:nvPr/>
          </p:nvSpPr>
          <p:spPr>
            <a:xfrm>
              <a:off x="7840928" y="5769869"/>
              <a:ext cx="1024548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50" dirty="0">
                  <a:solidFill>
                    <a:srgbClr val="FFFFFF"/>
                  </a:solidFill>
                  <a:latin typeface="Montserrat" panose="00000500000000000000" pitchFamily="2" charset="-52"/>
                  <a:ea typeface="Unbounded"/>
                  <a:cs typeface="Unbounded"/>
                  <a:sym typeface="Unbounded"/>
                </a:rPr>
                <a:t>Ирина Чернышева</a:t>
              </a:r>
              <a:endParaRPr sz="700" dirty="0">
                <a:solidFill>
                  <a:srgbClr val="FFFFFF"/>
                </a:solidFill>
                <a:latin typeface="Montserrat" panose="00000500000000000000" pitchFamily="2" charset="-52"/>
                <a:ea typeface="Unbounded"/>
                <a:cs typeface="Unbounded"/>
                <a:sym typeface="Unbounded"/>
              </a:endParaRPr>
            </a:p>
          </p:txBody>
        </p:sp>
        <p:sp>
          <p:nvSpPr>
            <p:cNvPr id="128" name="Google Shape;292;p47">
              <a:extLst>
                <a:ext uri="{FF2B5EF4-FFF2-40B4-BE49-F238E27FC236}">
                  <a16:creationId xmlns:a16="http://schemas.microsoft.com/office/drawing/2014/main" id="{2CF2601F-9679-2870-2AAD-FF5864905594}"/>
                </a:ext>
              </a:extLst>
            </p:cNvPr>
            <p:cNvSpPr txBox="1"/>
            <p:nvPr/>
          </p:nvSpPr>
          <p:spPr>
            <a:xfrm>
              <a:off x="9283141" y="5769869"/>
              <a:ext cx="1024548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50" dirty="0">
                  <a:solidFill>
                    <a:srgbClr val="FFFFFF"/>
                  </a:solidFill>
                  <a:latin typeface="Montserrat" panose="00000500000000000000" pitchFamily="2" charset="-52"/>
                  <a:ea typeface="Unbounded"/>
                  <a:cs typeface="Unbounded"/>
                  <a:sym typeface="Unbounded"/>
                </a:rPr>
                <a:t>Алексей Заруцкий</a:t>
              </a:r>
              <a:endParaRPr sz="700" dirty="0">
                <a:solidFill>
                  <a:srgbClr val="FFFFFF"/>
                </a:solidFill>
                <a:latin typeface="Montserrat" panose="00000500000000000000" pitchFamily="2" charset="-52"/>
                <a:ea typeface="Unbounded"/>
                <a:cs typeface="Unbounded"/>
                <a:sym typeface="Unbounded"/>
              </a:endParaRPr>
            </a:p>
          </p:txBody>
        </p:sp>
        <p:sp>
          <p:nvSpPr>
            <p:cNvPr id="129" name="Google Shape;292;p47">
              <a:extLst>
                <a:ext uri="{FF2B5EF4-FFF2-40B4-BE49-F238E27FC236}">
                  <a16:creationId xmlns:a16="http://schemas.microsoft.com/office/drawing/2014/main" id="{0942EA22-0A5E-878E-799F-746533E65666}"/>
                </a:ext>
              </a:extLst>
            </p:cNvPr>
            <p:cNvSpPr txBox="1"/>
            <p:nvPr/>
          </p:nvSpPr>
          <p:spPr>
            <a:xfrm>
              <a:off x="10711510" y="5769869"/>
              <a:ext cx="1024548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50" dirty="0">
                  <a:solidFill>
                    <a:srgbClr val="FFFFFF"/>
                  </a:solidFill>
                  <a:latin typeface="Montserrat" panose="00000500000000000000" pitchFamily="2" charset="-52"/>
                  <a:ea typeface="Unbounded"/>
                  <a:cs typeface="Unbounded"/>
                  <a:sym typeface="Unbounded"/>
                </a:rPr>
                <a:t>Анастасия Доронина</a:t>
              </a:r>
              <a:endParaRPr sz="700" dirty="0">
                <a:solidFill>
                  <a:srgbClr val="FFFFFF"/>
                </a:solidFill>
                <a:latin typeface="Montserrat" panose="00000500000000000000" pitchFamily="2" charset="-52"/>
                <a:ea typeface="Unbounded"/>
                <a:cs typeface="Unbounded"/>
                <a:sym typeface="Unbounded"/>
              </a:endParaRPr>
            </a:p>
          </p:txBody>
        </p:sp>
        <p:pic>
          <p:nvPicPr>
            <p:cNvPr id="133" name="Рисунок 132">
              <a:extLst>
                <a:ext uri="{FF2B5EF4-FFF2-40B4-BE49-F238E27FC236}">
                  <a16:creationId xmlns:a16="http://schemas.microsoft.com/office/drawing/2014/main" id="{B5A8C80D-F24F-6A5F-921D-0235AA8EC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0" t="1865" b="21976"/>
            <a:stretch>
              <a:fillRect/>
            </a:stretch>
          </p:blipFill>
          <p:spPr>
            <a:xfrm>
              <a:off x="1906275" y="2199028"/>
              <a:ext cx="702000" cy="702000"/>
            </a:xfrm>
            <a:custGeom>
              <a:avLst/>
              <a:gdLst>
                <a:gd name="connsiteX0" fmla="*/ 2611482 w 5222964"/>
                <a:gd name="connsiteY0" fmla="*/ 0 h 5222964"/>
                <a:gd name="connsiteX1" fmla="*/ 5222964 w 5222964"/>
                <a:gd name="connsiteY1" fmla="*/ 2611482 h 5222964"/>
                <a:gd name="connsiteX2" fmla="*/ 2611482 w 5222964"/>
                <a:gd name="connsiteY2" fmla="*/ 5222964 h 5222964"/>
                <a:gd name="connsiteX3" fmla="*/ 0 w 5222964"/>
                <a:gd name="connsiteY3" fmla="*/ 2611482 h 5222964"/>
                <a:gd name="connsiteX4" fmla="*/ 2611482 w 5222964"/>
                <a:gd name="connsiteY4" fmla="*/ 0 h 522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22964" h="5222964">
                  <a:moveTo>
                    <a:pt x="2611482" y="0"/>
                  </a:moveTo>
                  <a:cubicBezTo>
                    <a:pt x="4053764" y="0"/>
                    <a:pt x="5222964" y="1169200"/>
                    <a:pt x="5222964" y="2611482"/>
                  </a:cubicBezTo>
                  <a:cubicBezTo>
                    <a:pt x="5222964" y="4053764"/>
                    <a:pt x="4053764" y="5222964"/>
                    <a:pt x="2611482" y="5222964"/>
                  </a:cubicBezTo>
                  <a:cubicBezTo>
                    <a:pt x="1169200" y="5222964"/>
                    <a:pt x="0" y="4053764"/>
                    <a:pt x="0" y="2611482"/>
                  </a:cubicBezTo>
                  <a:cubicBezTo>
                    <a:pt x="0" y="1169200"/>
                    <a:pt x="1169200" y="0"/>
                    <a:pt x="2611482" y="0"/>
                  </a:cubicBezTo>
                  <a:close/>
                </a:path>
              </a:pathLst>
            </a:custGeom>
          </p:spPr>
        </p:pic>
        <p:pic>
          <p:nvPicPr>
            <p:cNvPr id="137" name="Рисунок 136">
              <a:extLst>
                <a:ext uri="{FF2B5EF4-FFF2-40B4-BE49-F238E27FC236}">
                  <a16:creationId xmlns:a16="http://schemas.microsoft.com/office/drawing/2014/main" id="{73545DCD-39C8-548A-1878-CD2C3EB01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6" t="680" r="1186" b="7582"/>
            <a:stretch>
              <a:fillRect/>
            </a:stretch>
          </p:blipFill>
          <p:spPr>
            <a:xfrm>
              <a:off x="3466544" y="2202589"/>
              <a:ext cx="702000" cy="702000"/>
            </a:xfrm>
            <a:custGeom>
              <a:avLst/>
              <a:gdLst>
                <a:gd name="connsiteX0" fmla="*/ 3145685 w 6291370"/>
                <a:gd name="connsiteY0" fmla="*/ 0 h 6291370"/>
                <a:gd name="connsiteX1" fmla="*/ 6291370 w 6291370"/>
                <a:gd name="connsiteY1" fmla="*/ 3145685 h 6291370"/>
                <a:gd name="connsiteX2" fmla="*/ 3145685 w 6291370"/>
                <a:gd name="connsiteY2" fmla="*/ 6291370 h 6291370"/>
                <a:gd name="connsiteX3" fmla="*/ 0 w 6291370"/>
                <a:gd name="connsiteY3" fmla="*/ 3145685 h 6291370"/>
                <a:gd name="connsiteX4" fmla="*/ 3145685 w 6291370"/>
                <a:gd name="connsiteY4" fmla="*/ 0 h 6291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370" h="6291370">
                  <a:moveTo>
                    <a:pt x="3145685" y="0"/>
                  </a:moveTo>
                  <a:cubicBezTo>
                    <a:pt x="4882999" y="0"/>
                    <a:pt x="6291370" y="1408371"/>
                    <a:pt x="6291370" y="3145685"/>
                  </a:cubicBezTo>
                  <a:cubicBezTo>
                    <a:pt x="6291370" y="4882999"/>
                    <a:pt x="4882999" y="6291370"/>
                    <a:pt x="3145685" y="6291370"/>
                  </a:cubicBezTo>
                  <a:cubicBezTo>
                    <a:pt x="1408371" y="6291370"/>
                    <a:pt x="0" y="4882999"/>
                    <a:pt x="0" y="3145685"/>
                  </a:cubicBezTo>
                  <a:cubicBezTo>
                    <a:pt x="0" y="1408371"/>
                    <a:pt x="1408371" y="0"/>
                    <a:pt x="3145685" y="0"/>
                  </a:cubicBezTo>
                  <a:close/>
                </a:path>
              </a:pathLst>
            </a:custGeom>
          </p:spPr>
        </p:pic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889E21FC-B2A5-C841-63E1-2A8B60DC0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" t="2595" r="622" b="31312"/>
            <a:stretch>
              <a:fillRect/>
            </a:stretch>
          </p:blipFill>
          <p:spPr>
            <a:xfrm>
              <a:off x="4701222" y="2202463"/>
              <a:ext cx="702000" cy="702000"/>
            </a:xfrm>
            <a:custGeom>
              <a:avLst/>
              <a:gdLst>
                <a:gd name="connsiteX0" fmla="*/ 2266336 w 4532672"/>
                <a:gd name="connsiteY0" fmla="*/ 0 h 4532672"/>
                <a:gd name="connsiteX1" fmla="*/ 4532672 w 4532672"/>
                <a:gd name="connsiteY1" fmla="*/ 2266336 h 4532672"/>
                <a:gd name="connsiteX2" fmla="*/ 2266336 w 4532672"/>
                <a:gd name="connsiteY2" fmla="*/ 4532672 h 4532672"/>
                <a:gd name="connsiteX3" fmla="*/ 0 w 4532672"/>
                <a:gd name="connsiteY3" fmla="*/ 2266336 h 4532672"/>
                <a:gd name="connsiteX4" fmla="*/ 2266336 w 4532672"/>
                <a:gd name="connsiteY4" fmla="*/ 0 h 453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2672" h="4532672">
                  <a:moveTo>
                    <a:pt x="2266336" y="0"/>
                  </a:moveTo>
                  <a:cubicBezTo>
                    <a:pt x="3517999" y="0"/>
                    <a:pt x="4532672" y="1014673"/>
                    <a:pt x="4532672" y="2266336"/>
                  </a:cubicBezTo>
                  <a:cubicBezTo>
                    <a:pt x="4532672" y="3517999"/>
                    <a:pt x="3517999" y="4532672"/>
                    <a:pt x="2266336" y="4532672"/>
                  </a:cubicBezTo>
                  <a:cubicBezTo>
                    <a:pt x="1014673" y="4532672"/>
                    <a:pt x="0" y="3517999"/>
                    <a:pt x="0" y="2266336"/>
                  </a:cubicBezTo>
                  <a:cubicBezTo>
                    <a:pt x="0" y="1014673"/>
                    <a:pt x="1014673" y="0"/>
                    <a:pt x="2266336" y="0"/>
                  </a:cubicBezTo>
                  <a:close/>
                </a:path>
              </a:pathLst>
            </a:custGeom>
          </p:spPr>
        </p:pic>
        <p:pic>
          <p:nvPicPr>
            <p:cNvPr id="145" name="Рисунок 144">
              <a:extLst>
                <a:ext uri="{FF2B5EF4-FFF2-40B4-BE49-F238E27FC236}">
                  <a16:creationId xmlns:a16="http://schemas.microsoft.com/office/drawing/2014/main" id="{EBB30CF7-C79C-916F-09BA-19FFFFCD5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87" r="1143" b="22344"/>
            <a:stretch>
              <a:fillRect/>
            </a:stretch>
          </p:blipFill>
          <p:spPr>
            <a:xfrm>
              <a:off x="7378119" y="2204941"/>
              <a:ext cx="702000" cy="705092"/>
            </a:xfrm>
            <a:custGeom>
              <a:avLst/>
              <a:gdLst>
                <a:gd name="connsiteX0" fmla="*/ 1897147 w 3811084"/>
                <a:gd name="connsiteY0" fmla="*/ 0 h 3827874"/>
                <a:gd name="connsiteX1" fmla="*/ 3811084 w 3811084"/>
                <a:gd name="connsiteY1" fmla="*/ 1913937 h 3827874"/>
                <a:gd name="connsiteX2" fmla="*/ 1897147 w 3811084"/>
                <a:gd name="connsiteY2" fmla="*/ 3827874 h 3827874"/>
                <a:gd name="connsiteX3" fmla="*/ 22095 w 3811084"/>
                <a:gd name="connsiteY3" fmla="*/ 2299662 h 3827874"/>
                <a:gd name="connsiteX4" fmla="*/ 0 w 3811084"/>
                <a:gd name="connsiteY4" fmla="*/ 2154893 h 3827874"/>
                <a:gd name="connsiteX5" fmla="*/ 0 w 3811084"/>
                <a:gd name="connsiteY5" fmla="*/ 1672982 h 3827874"/>
                <a:gd name="connsiteX6" fmla="*/ 22095 w 3811084"/>
                <a:gd name="connsiteY6" fmla="*/ 1528212 h 3827874"/>
                <a:gd name="connsiteX7" fmla="*/ 1897147 w 3811084"/>
                <a:gd name="connsiteY7" fmla="*/ 0 h 3827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1084" h="3827874">
                  <a:moveTo>
                    <a:pt x="1897147" y="0"/>
                  </a:moveTo>
                  <a:cubicBezTo>
                    <a:pt x="2954185" y="0"/>
                    <a:pt x="3811084" y="856899"/>
                    <a:pt x="3811084" y="1913937"/>
                  </a:cubicBezTo>
                  <a:cubicBezTo>
                    <a:pt x="3811084" y="2970975"/>
                    <a:pt x="2954185" y="3827874"/>
                    <a:pt x="1897147" y="3827874"/>
                  </a:cubicBezTo>
                  <a:cubicBezTo>
                    <a:pt x="972239" y="3827874"/>
                    <a:pt x="200562" y="3171811"/>
                    <a:pt x="22095" y="2299662"/>
                  </a:cubicBezTo>
                  <a:lnTo>
                    <a:pt x="0" y="2154893"/>
                  </a:lnTo>
                  <a:lnTo>
                    <a:pt x="0" y="1672982"/>
                  </a:lnTo>
                  <a:lnTo>
                    <a:pt x="22095" y="1528212"/>
                  </a:lnTo>
                  <a:cubicBezTo>
                    <a:pt x="200562" y="656063"/>
                    <a:pt x="972239" y="0"/>
                    <a:pt x="1897147" y="0"/>
                  </a:cubicBezTo>
                  <a:close/>
                </a:path>
              </a:pathLst>
            </a:custGeom>
          </p:spPr>
        </p:pic>
        <p:pic>
          <p:nvPicPr>
            <p:cNvPr id="149" name="Рисунок 148">
              <a:extLst>
                <a:ext uri="{FF2B5EF4-FFF2-40B4-BE49-F238E27FC236}">
                  <a16:creationId xmlns:a16="http://schemas.microsoft.com/office/drawing/2014/main" id="{E2CDD6A7-D868-2746-24C5-D0FDCE77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t="7425" r="493" b="20190"/>
            <a:stretch>
              <a:fillRect/>
            </a:stretch>
          </p:blipFill>
          <p:spPr>
            <a:xfrm>
              <a:off x="8562533" y="2200941"/>
              <a:ext cx="702000" cy="702000"/>
            </a:xfrm>
            <a:custGeom>
              <a:avLst/>
              <a:gdLst>
                <a:gd name="connsiteX0" fmla="*/ 2482090 w 4964180"/>
                <a:gd name="connsiteY0" fmla="*/ 0 h 4964180"/>
                <a:gd name="connsiteX1" fmla="*/ 4964180 w 4964180"/>
                <a:gd name="connsiteY1" fmla="*/ 2482090 h 4964180"/>
                <a:gd name="connsiteX2" fmla="*/ 2482090 w 4964180"/>
                <a:gd name="connsiteY2" fmla="*/ 4964180 h 4964180"/>
                <a:gd name="connsiteX3" fmla="*/ 0 w 4964180"/>
                <a:gd name="connsiteY3" fmla="*/ 2482090 h 4964180"/>
                <a:gd name="connsiteX4" fmla="*/ 2482090 w 4964180"/>
                <a:gd name="connsiteY4" fmla="*/ 0 h 496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64180" h="4964180">
                  <a:moveTo>
                    <a:pt x="2482090" y="0"/>
                  </a:moveTo>
                  <a:cubicBezTo>
                    <a:pt x="3852910" y="0"/>
                    <a:pt x="4964180" y="1111270"/>
                    <a:pt x="4964180" y="2482090"/>
                  </a:cubicBezTo>
                  <a:cubicBezTo>
                    <a:pt x="4964180" y="3852910"/>
                    <a:pt x="3852910" y="4964180"/>
                    <a:pt x="2482090" y="4964180"/>
                  </a:cubicBezTo>
                  <a:cubicBezTo>
                    <a:pt x="1111270" y="4964180"/>
                    <a:pt x="0" y="3852910"/>
                    <a:pt x="0" y="2482090"/>
                  </a:cubicBezTo>
                  <a:cubicBezTo>
                    <a:pt x="0" y="1111270"/>
                    <a:pt x="1111270" y="0"/>
                    <a:pt x="2482090" y="0"/>
                  </a:cubicBezTo>
                  <a:close/>
                </a:path>
              </a:pathLst>
            </a:custGeom>
          </p:spPr>
        </p:pic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F984F8E3-98EC-4EDF-8A7E-3B22ED9CE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9" t="734" r="891" b="26465"/>
            <a:stretch>
              <a:fillRect/>
            </a:stretch>
          </p:blipFill>
          <p:spPr>
            <a:xfrm>
              <a:off x="9748375" y="2202589"/>
              <a:ext cx="702000" cy="702000"/>
            </a:xfrm>
            <a:custGeom>
              <a:avLst/>
              <a:gdLst>
                <a:gd name="connsiteX0" fmla="*/ 2496378 w 4992756"/>
                <a:gd name="connsiteY0" fmla="*/ 0 h 4992756"/>
                <a:gd name="connsiteX1" fmla="*/ 4992756 w 4992756"/>
                <a:gd name="connsiteY1" fmla="*/ 2496378 h 4992756"/>
                <a:gd name="connsiteX2" fmla="*/ 2496378 w 4992756"/>
                <a:gd name="connsiteY2" fmla="*/ 4992756 h 4992756"/>
                <a:gd name="connsiteX3" fmla="*/ 0 w 4992756"/>
                <a:gd name="connsiteY3" fmla="*/ 2496378 h 4992756"/>
                <a:gd name="connsiteX4" fmla="*/ 2496378 w 4992756"/>
                <a:gd name="connsiteY4" fmla="*/ 0 h 4992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2756" h="4992756">
                  <a:moveTo>
                    <a:pt x="2496378" y="0"/>
                  </a:moveTo>
                  <a:cubicBezTo>
                    <a:pt x="3875089" y="0"/>
                    <a:pt x="4992756" y="1117667"/>
                    <a:pt x="4992756" y="2496378"/>
                  </a:cubicBezTo>
                  <a:cubicBezTo>
                    <a:pt x="4992756" y="3875089"/>
                    <a:pt x="3875089" y="4992756"/>
                    <a:pt x="2496378" y="4992756"/>
                  </a:cubicBezTo>
                  <a:cubicBezTo>
                    <a:pt x="1117667" y="4992756"/>
                    <a:pt x="0" y="3875089"/>
                    <a:pt x="0" y="2496378"/>
                  </a:cubicBezTo>
                  <a:cubicBezTo>
                    <a:pt x="0" y="1117667"/>
                    <a:pt x="1117667" y="0"/>
                    <a:pt x="2496378" y="0"/>
                  </a:cubicBezTo>
                  <a:close/>
                </a:path>
              </a:pathLst>
            </a:custGeom>
          </p:spPr>
        </p:pic>
        <p:pic>
          <p:nvPicPr>
            <p:cNvPr id="157" name="Рисунок 156">
              <a:extLst>
                <a:ext uri="{FF2B5EF4-FFF2-40B4-BE49-F238E27FC236}">
                  <a16:creationId xmlns:a16="http://schemas.microsoft.com/office/drawing/2014/main" id="{3A4084FD-A64C-EC6B-8664-63D4F5AEB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" t="694" r="844" b="20187"/>
            <a:stretch>
              <a:fillRect/>
            </a:stretch>
          </p:blipFill>
          <p:spPr>
            <a:xfrm>
              <a:off x="10946319" y="2207040"/>
              <a:ext cx="702000" cy="702000"/>
            </a:xfrm>
            <a:custGeom>
              <a:avLst/>
              <a:gdLst>
                <a:gd name="connsiteX0" fmla="*/ 2712990 w 5425980"/>
                <a:gd name="connsiteY0" fmla="*/ 0 h 5425980"/>
                <a:gd name="connsiteX1" fmla="*/ 5425980 w 5425980"/>
                <a:gd name="connsiteY1" fmla="*/ 2712990 h 5425980"/>
                <a:gd name="connsiteX2" fmla="*/ 2712990 w 5425980"/>
                <a:gd name="connsiteY2" fmla="*/ 5425980 h 5425980"/>
                <a:gd name="connsiteX3" fmla="*/ 0 w 5425980"/>
                <a:gd name="connsiteY3" fmla="*/ 2712990 h 5425980"/>
                <a:gd name="connsiteX4" fmla="*/ 2712990 w 5425980"/>
                <a:gd name="connsiteY4" fmla="*/ 0 h 542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5980" h="5425980">
                  <a:moveTo>
                    <a:pt x="2712990" y="0"/>
                  </a:moveTo>
                  <a:cubicBezTo>
                    <a:pt x="4211333" y="0"/>
                    <a:pt x="5425980" y="1214647"/>
                    <a:pt x="5425980" y="2712990"/>
                  </a:cubicBezTo>
                  <a:cubicBezTo>
                    <a:pt x="5425980" y="4211333"/>
                    <a:pt x="4211333" y="5425980"/>
                    <a:pt x="2712990" y="5425980"/>
                  </a:cubicBezTo>
                  <a:cubicBezTo>
                    <a:pt x="1214647" y="5425980"/>
                    <a:pt x="0" y="4211333"/>
                    <a:pt x="0" y="2712990"/>
                  </a:cubicBezTo>
                  <a:cubicBezTo>
                    <a:pt x="0" y="1214647"/>
                    <a:pt x="1214647" y="0"/>
                    <a:pt x="2712990" y="0"/>
                  </a:cubicBezTo>
                  <a:close/>
                </a:path>
              </a:pathLst>
            </a:custGeom>
          </p:spPr>
        </p:pic>
        <p:pic>
          <p:nvPicPr>
            <p:cNvPr id="191" name="Рисунок 190">
              <a:extLst>
                <a:ext uri="{FF2B5EF4-FFF2-40B4-BE49-F238E27FC236}">
                  <a16:creationId xmlns:a16="http://schemas.microsoft.com/office/drawing/2014/main" id="{AF65F887-A608-BED3-15FA-2424BBCB5716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rcRect l="74556" t="72081" r="17671" b="15361"/>
            <a:stretch>
              <a:fillRect/>
            </a:stretch>
          </p:blipFill>
          <p:spPr>
            <a:xfrm>
              <a:off x="5936760" y="2211778"/>
              <a:ext cx="702000" cy="702000"/>
            </a:xfrm>
            <a:custGeom>
              <a:avLst/>
              <a:gdLst>
                <a:gd name="connsiteX0" fmla="*/ 700200 w 1400400"/>
                <a:gd name="connsiteY0" fmla="*/ 0 h 1400400"/>
                <a:gd name="connsiteX1" fmla="*/ 1400400 w 1400400"/>
                <a:gd name="connsiteY1" fmla="*/ 700200 h 1400400"/>
                <a:gd name="connsiteX2" fmla="*/ 700200 w 1400400"/>
                <a:gd name="connsiteY2" fmla="*/ 1400400 h 1400400"/>
                <a:gd name="connsiteX3" fmla="*/ 0 w 1400400"/>
                <a:gd name="connsiteY3" fmla="*/ 700200 h 1400400"/>
                <a:gd name="connsiteX4" fmla="*/ 700200 w 1400400"/>
                <a:gd name="connsiteY4" fmla="*/ 0 h 14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0400" h="1400400">
                  <a:moveTo>
                    <a:pt x="700200" y="0"/>
                  </a:moveTo>
                  <a:cubicBezTo>
                    <a:pt x="1086910" y="0"/>
                    <a:pt x="1400400" y="313490"/>
                    <a:pt x="1400400" y="700200"/>
                  </a:cubicBezTo>
                  <a:cubicBezTo>
                    <a:pt x="1400400" y="1086910"/>
                    <a:pt x="1086910" y="1400400"/>
                    <a:pt x="700200" y="1400400"/>
                  </a:cubicBezTo>
                  <a:cubicBezTo>
                    <a:pt x="313490" y="1400400"/>
                    <a:pt x="0" y="1086910"/>
                    <a:pt x="0" y="700200"/>
                  </a:cubicBezTo>
                  <a:cubicBezTo>
                    <a:pt x="0" y="313490"/>
                    <a:pt x="313490" y="0"/>
                    <a:pt x="700200" y="0"/>
                  </a:cubicBez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5815C5BE-15F3-5646-489A-4E764D50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258" r="1452" b="30333"/>
            <a:stretch>
              <a:fillRect/>
            </a:stretch>
          </p:blipFill>
          <p:spPr>
            <a:xfrm>
              <a:off x="643836" y="4818043"/>
              <a:ext cx="702000" cy="702985"/>
            </a:xfrm>
            <a:custGeom>
              <a:avLst/>
              <a:gdLst>
                <a:gd name="connsiteX0" fmla="*/ 1518510 w 3041288"/>
                <a:gd name="connsiteY0" fmla="*/ 0 h 3045556"/>
                <a:gd name="connsiteX1" fmla="*/ 3041288 w 3041288"/>
                <a:gd name="connsiteY1" fmla="*/ 1522778 h 3045556"/>
                <a:gd name="connsiteX2" fmla="*/ 1518510 w 3041288"/>
                <a:gd name="connsiteY2" fmla="*/ 3045556 h 3045556"/>
                <a:gd name="connsiteX3" fmla="*/ 3594 w 3041288"/>
                <a:gd name="connsiteY3" fmla="*/ 1678473 h 3045556"/>
                <a:gd name="connsiteX4" fmla="*/ 0 w 3041288"/>
                <a:gd name="connsiteY4" fmla="*/ 1607300 h 3045556"/>
                <a:gd name="connsiteX5" fmla="*/ 0 w 3041288"/>
                <a:gd name="connsiteY5" fmla="*/ 1438256 h 3045556"/>
                <a:gd name="connsiteX6" fmla="*/ 3594 w 3041288"/>
                <a:gd name="connsiteY6" fmla="*/ 1367083 h 3045556"/>
                <a:gd name="connsiteX7" fmla="*/ 1518510 w 3041288"/>
                <a:gd name="connsiteY7" fmla="*/ 0 h 3045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41288" h="3045556">
                  <a:moveTo>
                    <a:pt x="1518510" y="0"/>
                  </a:moveTo>
                  <a:cubicBezTo>
                    <a:pt x="2359517" y="0"/>
                    <a:pt x="3041288" y="681771"/>
                    <a:pt x="3041288" y="1522778"/>
                  </a:cubicBezTo>
                  <a:cubicBezTo>
                    <a:pt x="3041288" y="2363785"/>
                    <a:pt x="2359517" y="3045556"/>
                    <a:pt x="1518510" y="3045556"/>
                  </a:cubicBezTo>
                  <a:cubicBezTo>
                    <a:pt x="730066" y="3045556"/>
                    <a:pt x="81576" y="2446343"/>
                    <a:pt x="3594" y="1678473"/>
                  </a:cubicBezTo>
                  <a:lnTo>
                    <a:pt x="0" y="1607300"/>
                  </a:lnTo>
                  <a:lnTo>
                    <a:pt x="0" y="1438256"/>
                  </a:lnTo>
                  <a:lnTo>
                    <a:pt x="3594" y="1367083"/>
                  </a:lnTo>
                  <a:cubicBezTo>
                    <a:pt x="81576" y="599213"/>
                    <a:pt x="730066" y="0"/>
                    <a:pt x="1518510" y="0"/>
                  </a:cubicBezTo>
                  <a:close/>
                </a:path>
              </a:pathLst>
            </a:custGeom>
          </p:spPr>
        </p:pic>
        <p:pic>
          <p:nvPicPr>
            <p:cNvPr id="165" name="Рисунок 164">
              <a:extLst>
                <a:ext uri="{FF2B5EF4-FFF2-40B4-BE49-F238E27FC236}">
                  <a16:creationId xmlns:a16="http://schemas.microsoft.com/office/drawing/2014/main" id="{1C4B1049-ED2A-F3F3-E8DF-B501660E2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" t="875" r="1022" b="1148"/>
            <a:stretch>
              <a:fillRect/>
            </a:stretch>
          </p:blipFill>
          <p:spPr>
            <a:xfrm>
              <a:off x="2108509" y="4810800"/>
              <a:ext cx="702000" cy="702000"/>
            </a:xfrm>
            <a:custGeom>
              <a:avLst/>
              <a:gdLst>
                <a:gd name="connsiteX0" fmla="*/ 1866457 w 3732914"/>
                <a:gd name="connsiteY0" fmla="*/ 0 h 3732914"/>
                <a:gd name="connsiteX1" fmla="*/ 3732914 w 3732914"/>
                <a:gd name="connsiteY1" fmla="*/ 1866457 h 3732914"/>
                <a:gd name="connsiteX2" fmla="*/ 1866457 w 3732914"/>
                <a:gd name="connsiteY2" fmla="*/ 3732914 h 3732914"/>
                <a:gd name="connsiteX3" fmla="*/ 0 w 3732914"/>
                <a:gd name="connsiteY3" fmla="*/ 1866457 h 3732914"/>
                <a:gd name="connsiteX4" fmla="*/ 1866457 w 3732914"/>
                <a:gd name="connsiteY4" fmla="*/ 0 h 3732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2914" h="3732914">
                  <a:moveTo>
                    <a:pt x="1866457" y="0"/>
                  </a:moveTo>
                  <a:cubicBezTo>
                    <a:pt x="2897273" y="0"/>
                    <a:pt x="3732914" y="835641"/>
                    <a:pt x="3732914" y="1866457"/>
                  </a:cubicBezTo>
                  <a:cubicBezTo>
                    <a:pt x="3732914" y="2897273"/>
                    <a:pt x="2897273" y="3732914"/>
                    <a:pt x="1866457" y="3732914"/>
                  </a:cubicBezTo>
                  <a:cubicBezTo>
                    <a:pt x="835641" y="3732914"/>
                    <a:pt x="0" y="2897273"/>
                    <a:pt x="0" y="1866457"/>
                  </a:cubicBezTo>
                  <a:cubicBezTo>
                    <a:pt x="0" y="835641"/>
                    <a:pt x="835641" y="0"/>
                    <a:pt x="1866457" y="0"/>
                  </a:cubicBezTo>
                  <a:close/>
                </a:path>
              </a:pathLst>
            </a:custGeom>
          </p:spPr>
        </p:pic>
        <p:pic>
          <p:nvPicPr>
            <p:cNvPr id="169" name="Рисунок 168">
              <a:extLst>
                <a:ext uri="{FF2B5EF4-FFF2-40B4-BE49-F238E27FC236}">
                  <a16:creationId xmlns:a16="http://schemas.microsoft.com/office/drawing/2014/main" id="{40F0D0A3-5B85-661D-23BE-C6191D833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" t="2404" r="786" b="31725"/>
            <a:stretch>
              <a:fillRect/>
            </a:stretch>
          </p:blipFill>
          <p:spPr>
            <a:xfrm>
              <a:off x="3586028" y="4828608"/>
              <a:ext cx="702000" cy="702000"/>
            </a:xfrm>
            <a:custGeom>
              <a:avLst/>
              <a:gdLst>
                <a:gd name="connsiteX0" fmla="*/ 1907268 w 3814536"/>
                <a:gd name="connsiteY0" fmla="*/ 0 h 3814536"/>
                <a:gd name="connsiteX1" fmla="*/ 3814536 w 3814536"/>
                <a:gd name="connsiteY1" fmla="*/ 1907268 h 3814536"/>
                <a:gd name="connsiteX2" fmla="*/ 1907268 w 3814536"/>
                <a:gd name="connsiteY2" fmla="*/ 3814536 h 3814536"/>
                <a:gd name="connsiteX3" fmla="*/ 0 w 3814536"/>
                <a:gd name="connsiteY3" fmla="*/ 1907268 h 3814536"/>
                <a:gd name="connsiteX4" fmla="*/ 1907268 w 3814536"/>
                <a:gd name="connsiteY4" fmla="*/ 0 h 381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4536" h="3814536">
                  <a:moveTo>
                    <a:pt x="1907268" y="0"/>
                  </a:moveTo>
                  <a:cubicBezTo>
                    <a:pt x="2960623" y="0"/>
                    <a:pt x="3814536" y="853913"/>
                    <a:pt x="3814536" y="1907268"/>
                  </a:cubicBezTo>
                  <a:cubicBezTo>
                    <a:pt x="3814536" y="2960623"/>
                    <a:pt x="2960623" y="3814536"/>
                    <a:pt x="1907268" y="3814536"/>
                  </a:cubicBezTo>
                  <a:cubicBezTo>
                    <a:pt x="853913" y="3814536"/>
                    <a:pt x="0" y="2960623"/>
                    <a:pt x="0" y="1907268"/>
                  </a:cubicBezTo>
                  <a:cubicBezTo>
                    <a:pt x="0" y="853913"/>
                    <a:pt x="853913" y="0"/>
                    <a:pt x="1907268" y="0"/>
                  </a:cubicBezTo>
                  <a:close/>
                </a:path>
              </a:pathLst>
            </a:custGeom>
          </p:spPr>
        </p:pic>
        <p:pic>
          <p:nvPicPr>
            <p:cNvPr id="173" name="Рисунок 172">
              <a:extLst>
                <a:ext uri="{FF2B5EF4-FFF2-40B4-BE49-F238E27FC236}">
                  <a16:creationId xmlns:a16="http://schemas.microsoft.com/office/drawing/2014/main" id="{6EF6FD0D-5F8F-11CC-3450-3959B806D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61" t="4781" r="12404" b="31582"/>
            <a:stretch>
              <a:fillRect/>
            </a:stretch>
          </p:blipFill>
          <p:spPr>
            <a:xfrm>
              <a:off x="5052222" y="4819028"/>
              <a:ext cx="702000" cy="702000"/>
            </a:xfrm>
            <a:custGeom>
              <a:avLst/>
              <a:gdLst>
                <a:gd name="connsiteX0" fmla="*/ 2182112 w 4364224"/>
                <a:gd name="connsiteY0" fmla="*/ 0 h 4364224"/>
                <a:gd name="connsiteX1" fmla="*/ 4364224 w 4364224"/>
                <a:gd name="connsiteY1" fmla="*/ 2182112 h 4364224"/>
                <a:gd name="connsiteX2" fmla="*/ 2182112 w 4364224"/>
                <a:gd name="connsiteY2" fmla="*/ 4364224 h 4364224"/>
                <a:gd name="connsiteX3" fmla="*/ 0 w 4364224"/>
                <a:gd name="connsiteY3" fmla="*/ 2182112 h 4364224"/>
                <a:gd name="connsiteX4" fmla="*/ 2182112 w 4364224"/>
                <a:gd name="connsiteY4" fmla="*/ 0 h 4364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4224" h="4364224">
                  <a:moveTo>
                    <a:pt x="2182112" y="0"/>
                  </a:moveTo>
                  <a:cubicBezTo>
                    <a:pt x="3387259" y="0"/>
                    <a:pt x="4364224" y="976965"/>
                    <a:pt x="4364224" y="2182112"/>
                  </a:cubicBezTo>
                  <a:cubicBezTo>
                    <a:pt x="4364224" y="3387259"/>
                    <a:pt x="3387259" y="4364224"/>
                    <a:pt x="2182112" y="4364224"/>
                  </a:cubicBezTo>
                  <a:cubicBezTo>
                    <a:pt x="976965" y="4364224"/>
                    <a:pt x="0" y="3387259"/>
                    <a:pt x="0" y="2182112"/>
                  </a:cubicBezTo>
                  <a:cubicBezTo>
                    <a:pt x="0" y="976965"/>
                    <a:pt x="976965" y="0"/>
                    <a:pt x="2182112" y="0"/>
                  </a:cubicBezTo>
                  <a:close/>
                </a:path>
              </a:pathLst>
            </a:custGeom>
          </p:spPr>
        </p:pic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8FAF6D71-6E52-B5C4-AF46-6EC8CC5D5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0" t="2645" r="870" b="24740"/>
            <a:stretch>
              <a:fillRect/>
            </a:stretch>
          </p:blipFill>
          <p:spPr>
            <a:xfrm>
              <a:off x="6530144" y="4810800"/>
              <a:ext cx="702000" cy="702000"/>
            </a:xfrm>
            <a:custGeom>
              <a:avLst/>
              <a:gdLst>
                <a:gd name="connsiteX0" fmla="*/ 2489977 w 4979954"/>
                <a:gd name="connsiteY0" fmla="*/ 0 h 4979954"/>
                <a:gd name="connsiteX1" fmla="*/ 4979954 w 4979954"/>
                <a:gd name="connsiteY1" fmla="*/ 2489977 h 4979954"/>
                <a:gd name="connsiteX2" fmla="*/ 2489977 w 4979954"/>
                <a:gd name="connsiteY2" fmla="*/ 4979954 h 4979954"/>
                <a:gd name="connsiteX3" fmla="*/ 0 w 4979954"/>
                <a:gd name="connsiteY3" fmla="*/ 2489977 h 4979954"/>
                <a:gd name="connsiteX4" fmla="*/ 2489977 w 4979954"/>
                <a:gd name="connsiteY4" fmla="*/ 0 h 49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9954" h="4979954">
                  <a:moveTo>
                    <a:pt x="2489977" y="0"/>
                  </a:moveTo>
                  <a:cubicBezTo>
                    <a:pt x="3865153" y="0"/>
                    <a:pt x="4979954" y="1114801"/>
                    <a:pt x="4979954" y="2489977"/>
                  </a:cubicBezTo>
                  <a:cubicBezTo>
                    <a:pt x="4979954" y="3865153"/>
                    <a:pt x="3865153" y="4979954"/>
                    <a:pt x="2489977" y="4979954"/>
                  </a:cubicBezTo>
                  <a:cubicBezTo>
                    <a:pt x="1114801" y="4979954"/>
                    <a:pt x="0" y="3865153"/>
                    <a:pt x="0" y="2489977"/>
                  </a:cubicBezTo>
                  <a:cubicBezTo>
                    <a:pt x="0" y="1114801"/>
                    <a:pt x="1114801" y="0"/>
                    <a:pt x="2489977" y="0"/>
                  </a:cubicBezTo>
                  <a:close/>
                </a:path>
              </a:pathLst>
            </a:custGeom>
          </p:spPr>
        </p:pic>
        <p:pic>
          <p:nvPicPr>
            <p:cNvPr id="181" name="Рисунок 180">
              <a:extLst>
                <a:ext uri="{FF2B5EF4-FFF2-40B4-BE49-F238E27FC236}">
                  <a16:creationId xmlns:a16="http://schemas.microsoft.com/office/drawing/2014/main" id="{3766999A-951B-AC26-4583-96DED2026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47" t="3509" r="11432" b="36736"/>
            <a:stretch>
              <a:fillRect/>
            </a:stretch>
          </p:blipFill>
          <p:spPr>
            <a:xfrm>
              <a:off x="8002202" y="4815338"/>
              <a:ext cx="702000" cy="702000"/>
            </a:xfrm>
            <a:custGeom>
              <a:avLst/>
              <a:gdLst>
                <a:gd name="connsiteX0" fmla="*/ 2387421 w 4774842"/>
                <a:gd name="connsiteY0" fmla="*/ 0 h 4774842"/>
                <a:gd name="connsiteX1" fmla="*/ 4774842 w 4774842"/>
                <a:gd name="connsiteY1" fmla="*/ 2387421 h 4774842"/>
                <a:gd name="connsiteX2" fmla="*/ 2387421 w 4774842"/>
                <a:gd name="connsiteY2" fmla="*/ 4774842 h 4774842"/>
                <a:gd name="connsiteX3" fmla="*/ 0 w 4774842"/>
                <a:gd name="connsiteY3" fmla="*/ 2387421 h 4774842"/>
                <a:gd name="connsiteX4" fmla="*/ 2387421 w 4774842"/>
                <a:gd name="connsiteY4" fmla="*/ 0 h 4774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74842" h="4774842">
                  <a:moveTo>
                    <a:pt x="2387421" y="0"/>
                  </a:moveTo>
                  <a:cubicBezTo>
                    <a:pt x="3705957" y="0"/>
                    <a:pt x="4774842" y="1068885"/>
                    <a:pt x="4774842" y="2387421"/>
                  </a:cubicBezTo>
                  <a:cubicBezTo>
                    <a:pt x="4774842" y="3705957"/>
                    <a:pt x="3705957" y="4774842"/>
                    <a:pt x="2387421" y="4774842"/>
                  </a:cubicBezTo>
                  <a:cubicBezTo>
                    <a:pt x="1068885" y="4774842"/>
                    <a:pt x="0" y="3705957"/>
                    <a:pt x="0" y="2387421"/>
                  </a:cubicBezTo>
                  <a:cubicBezTo>
                    <a:pt x="0" y="1068885"/>
                    <a:pt x="1068885" y="0"/>
                    <a:pt x="2387421" y="0"/>
                  </a:cubicBezTo>
                  <a:close/>
                </a:path>
              </a:pathLst>
            </a:custGeom>
          </p:spPr>
        </p:pic>
        <p:pic>
          <p:nvPicPr>
            <p:cNvPr id="185" name="Рисунок 184">
              <a:extLst>
                <a:ext uri="{FF2B5EF4-FFF2-40B4-BE49-F238E27FC236}">
                  <a16:creationId xmlns:a16="http://schemas.microsoft.com/office/drawing/2014/main" id="{819B6603-D5E6-0C6E-0013-8798FEB47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7" t="5450" r="17907" b="27031"/>
            <a:stretch>
              <a:fillRect/>
            </a:stretch>
          </p:blipFill>
          <p:spPr>
            <a:xfrm>
              <a:off x="9474260" y="4819028"/>
              <a:ext cx="702000" cy="702000"/>
            </a:xfrm>
            <a:custGeom>
              <a:avLst/>
              <a:gdLst>
                <a:gd name="connsiteX0" fmla="*/ 2315215 w 4630430"/>
                <a:gd name="connsiteY0" fmla="*/ 0 h 4630430"/>
                <a:gd name="connsiteX1" fmla="*/ 4630430 w 4630430"/>
                <a:gd name="connsiteY1" fmla="*/ 2315215 h 4630430"/>
                <a:gd name="connsiteX2" fmla="*/ 2315215 w 4630430"/>
                <a:gd name="connsiteY2" fmla="*/ 4630430 h 4630430"/>
                <a:gd name="connsiteX3" fmla="*/ 0 w 4630430"/>
                <a:gd name="connsiteY3" fmla="*/ 2315215 h 4630430"/>
                <a:gd name="connsiteX4" fmla="*/ 2315215 w 4630430"/>
                <a:gd name="connsiteY4" fmla="*/ 0 h 4630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30430" h="4630430">
                  <a:moveTo>
                    <a:pt x="2315215" y="0"/>
                  </a:moveTo>
                  <a:cubicBezTo>
                    <a:pt x="3593873" y="0"/>
                    <a:pt x="4630430" y="1036557"/>
                    <a:pt x="4630430" y="2315215"/>
                  </a:cubicBezTo>
                  <a:cubicBezTo>
                    <a:pt x="4630430" y="3593873"/>
                    <a:pt x="3593873" y="4630430"/>
                    <a:pt x="2315215" y="4630430"/>
                  </a:cubicBezTo>
                  <a:cubicBezTo>
                    <a:pt x="1036557" y="4630430"/>
                    <a:pt x="0" y="3593873"/>
                    <a:pt x="0" y="2315215"/>
                  </a:cubicBezTo>
                  <a:cubicBezTo>
                    <a:pt x="0" y="1036557"/>
                    <a:pt x="1036557" y="0"/>
                    <a:pt x="2315215" y="0"/>
                  </a:cubicBezTo>
                  <a:close/>
                </a:path>
              </a:pathLst>
            </a:custGeom>
          </p:spPr>
        </p:pic>
        <p:pic>
          <p:nvPicPr>
            <p:cNvPr id="190" name="Рисунок 189">
              <a:extLst>
                <a:ext uri="{FF2B5EF4-FFF2-40B4-BE49-F238E27FC236}">
                  <a16:creationId xmlns:a16="http://schemas.microsoft.com/office/drawing/2014/main" id="{C9377928-29DE-409C-5B02-5589A826C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7" t="12423" r="18560" b="53171"/>
            <a:stretch>
              <a:fillRect/>
            </a:stretch>
          </p:blipFill>
          <p:spPr>
            <a:xfrm>
              <a:off x="10946319" y="4824380"/>
              <a:ext cx="702000" cy="702000"/>
            </a:xfrm>
            <a:custGeom>
              <a:avLst/>
              <a:gdLst>
                <a:gd name="connsiteX0" fmla="*/ 1884244 w 3768488"/>
                <a:gd name="connsiteY0" fmla="*/ 0 h 3768488"/>
                <a:gd name="connsiteX1" fmla="*/ 3768488 w 3768488"/>
                <a:gd name="connsiteY1" fmla="*/ 1884244 h 3768488"/>
                <a:gd name="connsiteX2" fmla="*/ 1884244 w 3768488"/>
                <a:gd name="connsiteY2" fmla="*/ 3768488 h 3768488"/>
                <a:gd name="connsiteX3" fmla="*/ 0 w 3768488"/>
                <a:gd name="connsiteY3" fmla="*/ 1884244 h 3768488"/>
                <a:gd name="connsiteX4" fmla="*/ 1884244 w 3768488"/>
                <a:gd name="connsiteY4" fmla="*/ 0 h 376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8488" h="3768488">
                  <a:moveTo>
                    <a:pt x="1884244" y="0"/>
                  </a:moveTo>
                  <a:cubicBezTo>
                    <a:pt x="2924883" y="0"/>
                    <a:pt x="3768488" y="843605"/>
                    <a:pt x="3768488" y="1884244"/>
                  </a:cubicBezTo>
                  <a:cubicBezTo>
                    <a:pt x="3768488" y="2924883"/>
                    <a:pt x="2924883" y="3768488"/>
                    <a:pt x="1884244" y="3768488"/>
                  </a:cubicBezTo>
                  <a:cubicBezTo>
                    <a:pt x="843605" y="3768488"/>
                    <a:pt x="0" y="2924883"/>
                    <a:pt x="0" y="1884244"/>
                  </a:cubicBezTo>
                  <a:cubicBezTo>
                    <a:pt x="0" y="843605"/>
                    <a:pt x="843605" y="0"/>
                    <a:pt x="1884244" y="0"/>
                  </a:cubicBezTo>
                  <a:close/>
                </a:path>
              </a:pathLst>
            </a:cu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68B520C-E9B7-2A44-F5A5-817CF9922B99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35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1292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79AD6E-36FA-BED4-D502-09CDBD4A7F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700" y="323101"/>
            <a:ext cx="8064500" cy="1429500"/>
          </a:xfrm>
        </p:spPr>
        <p:txBody>
          <a:bodyPr/>
          <a:lstStyle/>
          <a:p>
            <a:r>
              <a:rPr lang="ru-RU" dirty="0"/>
              <a:t>Рефлексия. </a:t>
            </a:r>
            <a:br>
              <a:rPr lang="ru-RU" dirty="0"/>
            </a:br>
            <a:r>
              <a:rPr lang="ru-RU" dirty="0"/>
              <a:t>Почему мы молодцы?</a:t>
            </a:r>
            <a:endParaRPr lang="ru-UA" dirty="0"/>
          </a:p>
        </p:txBody>
      </p:sp>
      <p:graphicFrame>
        <p:nvGraphicFramePr>
          <p:cNvPr id="4" name="Google Shape;342;p48">
            <a:extLst>
              <a:ext uri="{FF2B5EF4-FFF2-40B4-BE49-F238E27FC236}">
                <a16:creationId xmlns:a16="http://schemas.microsoft.com/office/drawing/2014/main" id="{CC24FCFE-CAA2-4CF9-FEF0-A217F4A46C1B}"/>
              </a:ext>
            </a:extLst>
          </p:cNvPr>
          <p:cNvGraphicFramePr/>
          <p:nvPr/>
        </p:nvGraphicFramePr>
        <p:xfrm>
          <a:off x="515938" y="2082800"/>
          <a:ext cx="8064500" cy="402524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827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7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08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solidFill>
                            <a:srgbClr val="FFE396"/>
                          </a:solidFill>
                          <a:latin typeface="Montserrat ExtraBold" panose="00000900000000000000" pitchFamily="2" charset="-52"/>
                        </a:rPr>
                        <a:t>Сложность</a:t>
                      </a:r>
                      <a:endParaRPr dirty="0">
                        <a:solidFill>
                          <a:srgbClr val="FFE396"/>
                        </a:solidFill>
                        <a:latin typeface="Montserrat ExtraBold" panose="00000900000000000000" pitchFamily="2" charset="-52"/>
                      </a:endParaRPr>
                    </a:p>
                  </a:txBody>
                  <a:tcPr marL="91425" marR="91425" marT="91425" marB="91425" anchor="ctr">
                    <a:lnB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2E4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solidFill>
                            <a:srgbClr val="FFE396"/>
                          </a:solidFill>
                          <a:latin typeface="Montserrat ExtraBold" panose="00000900000000000000" pitchFamily="2" charset="-52"/>
                        </a:rPr>
                        <a:t>Решение </a:t>
                      </a:r>
                      <a:endParaRPr dirty="0">
                        <a:solidFill>
                          <a:srgbClr val="FFE396"/>
                        </a:solidFill>
                        <a:latin typeface="Montserrat ExtraBold" panose="00000900000000000000" pitchFamily="2" charset="-52"/>
                      </a:endParaRPr>
                    </a:p>
                  </a:txBody>
                  <a:tcPr marL="180000" marR="91425" marT="72000" marB="91425" anchor="ctr">
                    <a:lnB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2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994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latin typeface="Montserrat" panose="00000500000000000000" pitchFamily="2" charset="-52"/>
                        </a:rPr>
                        <a:t>Новая неизвестная область: HR/Ed -tech, LLM</a:t>
                      </a:r>
                      <a:endParaRPr dirty="0">
                        <a:latin typeface="Montserrat" panose="00000500000000000000" pitchFamily="2" charset="-52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latin typeface="Montserrat" panose="00000500000000000000" pitchFamily="2" charset="-52"/>
                        </a:rPr>
                        <a:t>Консультация с техлидами, посещение вебинаров по пятницам, поиск информации</a:t>
                      </a:r>
                      <a:endParaRPr dirty="0">
                        <a:latin typeface="Montserrat" panose="00000500000000000000" pitchFamily="2" charset="-52"/>
                      </a:endParaRPr>
                    </a:p>
                  </a:txBody>
                  <a:tcPr marL="180000" marR="91425" marT="72000" marB="91425" anchor="ctr">
                    <a:lnL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448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Montserrat" panose="00000500000000000000" pitchFamily="2" charset="-52"/>
                        </a:rPr>
                        <a:t>Нехватка менеджерских ресурсов</a:t>
                      </a:r>
                      <a:endParaRPr>
                        <a:latin typeface="Montserrat" panose="00000500000000000000" pitchFamily="2" charset="-52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latin typeface="Montserrat" panose="00000500000000000000" pitchFamily="2" charset="-52"/>
                        </a:rPr>
                        <a:t>Четко озвучили проблему, </a:t>
                      </a:r>
                      <a:br>
                        <a:rPr lang="ru" dirty="0">
                          <a:latin typeface="Montserrat" panose="00000500000000000000" pitchFamily="2" charset="-52"/>
                        </a:rPr>
                      </a:br>
                      <a:r>
                        <a:rPr lang="ru" dirty="0">
                          <a:latin typeface="Montserrat" panose="00000500000000000000" pitchFamily="2" charset="-52"/>
                        </a:rPr>
                        <a:t>в начале перераспределили ресурсы, потом получили помощь</a:t>
                      </a:r>
                      <a:endParaRPr dirty="0">
                        <a:latin typeface="Montserrat" panose="00000500000000000000" pitchFamily="2" charset="-52"/>
                      </a:endParaRPr>
                    </a:p>
                  </a:txBody>
                  <a:tcPr marL="180000" marR="91425" marT="72000" marB="91425" anchor="ctr">
                    <a:lnL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994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latin typeface="Montserrat" panose="00000500000000000000" pitchFamily="2" charset="-52"/>
                        </a:rPr>
                        <a:t>Небольшой опыт </a:t>
                      </a:r>
                      <a:br>
                        <a:rPr lang="ru" dirty="0">
                          <a:latin typeface="Montserrat" panose="00000500000000000000" pitchFamily="2" charset="-52"/>
                        </a:rPr>
                      </a:br>
                      <a:r>
                        <a:rPr lang="ru" dirty="0">
                          <a:latin typeface="Montserrat" panose="00000500000000000000" pitchFamily="2" charset="-52"/>
                        </a:rPr>
                        <a:t>командной работы</a:t>
                      </a:r>
                      <a:endParaRPr dirty="0">
                        <a:latin typeface="Montserrat" panose="00000500000000000000" pitchFamily="2" charset="-52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latin typeface="Montserrat" panose="00000500000000000000" pitchFamily="2" charset="-52"/>
                        </a:rPr>
                        <a:t>Выстраивание процессов коммуникации: Друид, чаты, созвоны, протоколы встреч</a:t>
                      </a:r>
                      <a:endParaRPr dirty="0">
                        <a:latin typeface="Montserrat" panose="00000500000000000000" pitchFamily="2" charset="-52"/>
                      </a:endParaRPr>
                    </a:p>
                  </a:txBody>
                  <a:tcPr marL="180000" marR="91425" marT="72000" marB="91425" anchor="ctr">
                    <a:lnL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CA8959A-0763-DFCA-EEE4-ADF964944559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36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806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25270-3EA4-BEF1-0247-2C34032DC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32976B-831B-0620-E544-1513476E6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700" y="323101"/>
            <a:ext cx="8064500" cy="1429500"/>
          </a:xfrm>
        </p:spPr>
        <p:txBody>
          <a:bodyPr/>
          <a:lstStyle/>
          <a:p>
            <a:r>
              <a:rPr lang="ru-RU" dirty="0"/>
              <a:t>Рефлексия. </a:t>
            </a:r>
            <a:br>
              <a:rPr lang="ru-RU" dirty="0"/>
            </a:br>
            <a:r>
              <a:rPr lang="ru-RU" dirty="0"/>
              <a:t>Что бы сделали иначе?</a:t>
            </a:r>
            <a:endParaRPr lang="ru-UA" dirty="0"/>
          </a:p>
        </p:txBody>
      </p:sp>
      <p:graphicFrame>
        <p:nvGraphicFramePr>
          <p:cNvPr id="4" name="Google Shape;342;p48">
            <a:extLst>
              <a:ext uri="{FF2B5EF4-FFF2-40B4-BE49-F238E27FC236}">
                <a16:creationId xmlns:a16="http://schemas.microsoft.com/office/drawing/2014/main" id="{B9E8CA04-7BBD-F031-15D9-D65A8369E7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8824575"/>
              </p:ext>
            </p:extLst>
          </p:nvPr>
        </p:nvGraphicFramePr>
        <p:xfrm>
          <a:off x="515938" y="2082800"/>
          <a:ext cx="8064500" cy="40513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827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7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08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solidFill>
                            <a:srgbClr val="FFE396"/>
                          </a:solidFill>
                          <a:latin typeface="Montserrat ExtraBold" panose="00000900000000000000" pitchFamily="2" charset="-52"/>
                        </a:rPr>
                        <a:t>Сложность</a:t>
                      </a:r>
                      <a:endParaRPr dirty="0">
                        <a:solidFill>
                          <a:srgbClr val="FFE396"/>
                        </a:solidFill>
                        <a:latin typeface="Montserrat ExtraBold" panose="00000900000000000000" pitchFamily="2" charset="-52"/>
                      </a:endParaRPr>
                    </a:p>
                  </a:txBody>
                  <a:tcPr marL="91425" marR="91425" marT="91425" marB="91425" anchor="ctr">
                    <a:lnB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2E4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>
                          <a:solidFill>
                            <a:srgbClr val="FFE396"/>
                          </a:solidFill>
                          <a:latin typeface="Montserrat ExtraBold" panose="00000900000000000000" pitchFamily="2" charset="-52"/>
                        </a:rPr>
                        <a:t>Потенциальное решение </a:t>
                      </a:r>
                    </a:p>
                  </a:txBody>
                  <a:tcPr marL="180000" marR="91425" marT="72000" marB="91425" anchor="ctr">
                    <a:lnB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2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994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Отсутствие понимания </a:t>
                      </a:r>
                      <a:br>
                        <a:rPr lang="ru" sz="18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</a:br>
                      <a:r>
                        <a:rPr lang="ru" sz="18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задач в начале проекта</a:t>
                      </a:r>
                      <a:endParaRPr sz="1800" kern="120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Активнее участвовать </a:t>
                      </a:r>
                      <a:br>
                        <a:rPr lang="ru" sz="18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</a:br>
                      <a:r>
                        <a:rPr lang="ru" sz="18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в постановке целей для быстрого старта и очерчивать границы проекта</a:t>
                      </a:r>
                      <a:endParaRPr sz="1800" kern="120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490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Разный уровень вовлеченности</a:t>
                      </a:r>
                      <a:endParaRPr sz="1800" kern="120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Открыто обозначать свою занятость и мотивацию</a:t>
                      </a:r>
                      <a:endParaRPr sz="1800" kern="120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Несоответствие между нашими ожиданиями</a:t>
                      </a:r>
                      <a:br>
                        <a:rPr lang="ru" sz="18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</a:br>
                      <a:r>
                        <a:rPr lang="ru" sz="18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и реальными задачами</a:t>
                      </a:r>
                      <a:endParaRPr sz="1800" kern="120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8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Четко обозначать свои ожидания для получения максимальной профессиональной пользы</a:t>
                      </a:r>
                      <a:endParaRPr sz="1800" kern="120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88CFAFA-543A-E141-E28F-B05B652A918F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37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8536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F594CF-4891-E9AB-7154-2BB13BFC8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330671"/>
            <a:ext cx="6696075" cy="1421928"/>
          </a:xfrm>
        </p:spPr>
        <p:txBody>
          <a:bodyPr/>
          <a:lstStyle/>
          <a:p>
            <a:r>
              <a:rPr lang="ru-RU" dirty="0"/>
              <a:t>Благодарим </a:t>
            </a:r>
            <a:br>
              <a:rPr lang="ru-RU" dirty="0"/>
            </a:br>
            <a:r>
              <a:rPr lang="ru-RU" dirty="0"/>
              <a:t>за вашу поддержку</a:t>
            </a:r>
            <a:endParaRPr lang="ru-UA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DE54504-4B78-B547-A0F2-903F7AFF1DF0}"/>
              </a:ext>
            </a:extLst>
          </p:cNvPr>
          <p:cNvGrpSpPr/>
          <p:nvPr/>
        </p:nvGrpSpPr>
        <p:grpSpPr>
          <a:xfrm>
            <a:off x="515937" y="1974294"/>
            <a:ext cx="4125267" cy="1327706"/>
            <a:chOff x="419100" y="2190194"/>
            <a:chExt cx="3582674" cy="1327706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535BA821-A395-2AAA-46BB-5C805C7F80C9}"/>
                </a:ext>
              </a:extLst>
            </p:cNvPr>
            <p:cNvSpPr/>
            <p:nvPr/>
          </p:nvSpPr>
          <p:spPr>
            <a:xfrm>
              <a:off x="419100" y="2190194"/>
              <a:ext cx="3582673" cy="1327706"/>
            </a:xfrm>
            <a:prstGeom prst="roundRect">
              <a:avLst>
                <a:gd name="adj" fmla="val 7707"/>
              </a:avLst>
            </a:prstGeom>
            <a:solidFill>
              <a:srgbClr val="5B4B80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6" name="Подзаголовок 2">
              <a:extLst>
                <a:ext uri="{FF2B5EF4-FFF2-40B4-BE49-F238E27FC236}">
                  <a16:creationId xmlns:a16="http://schemas.microsoft.com/office/drawing/2014/main" id="{05023F5B-E84F-466D-8037-5640C8E91525}"/>
                </a:ext>
              </a:extLst>
            </p:cNvPr>
            <p:cNvSpPr txBox="1">
              <a:spLocks/>
            </p:cNvSpPr>
            <p:nvPr/>
          </p:nvSpPr>
          <p:spPr>
            <a:xfrm>
              <a:off x="549589" y="2628404"/>
              <a:ext cx="3285811" cy="707886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Aft>
                  <a:spcPts val="1800"/>
                </a:spcAft>
              </a:pPr>
              <a:r>
                <a:rPr lang="ru-RU" dirty="0"/>
                <a:t>Иван Тугой </a:t>
              </a:r>
              <a:br>
                <a:rPr lang="ru-RU" dirty="0"/>
              </a:br>
              <a:r>
                <a:rPr lang="ru-RU" dirty="0"/>
                <a:t>Никита Шарапов</a:t>
              </a:r>
            </a:p>
          </p:txBody>
        </p:sp>
        <p:sp>
          <p:nvSpPr>
            <p:cNvPr id="9" name="Подзаголовок 2">
              <a:extLst>
                <a:ext uri="{FF2B5EF4-FFF2-40B4-BE49-F238E27FC236}">
                  <a16:creationId xmlns:a16="http://schemas.microsoft.com/office/drawing/2014/main" id="{2D2D7394-769E-591B-1E5A-3AA569C08C90}"/>
                </a:ext>
              </a:extLst>
            </p:cNvPr>
            <p:cNvSpPr txBox="1">
              <a:spLocks/>
            </p:cNvSpPr>
            <p:nvPr/>
          </p:nvSpPr>
          <p:spPr>
            <a:xfrm>
              <a:off x="549590" y="2234704"/>
              <a:ext cx="3452184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Aft>
                  <a:spcPts val="1800"/>
                </a:spcAft>
              </a:pPr>
              <a:r>
                <a:rPr lang="ru-RU" dirty="0">
                  <a:solidFill>
                    <a:srgbClr val="FFE396"/>
                  </a:solidFill>
                  <a:latin typeface="Montserrat ExtraBold" panose="00000900000000000000" pitchFamily="2" charset="-52"/>
                </a:rPr>
                <a:t>Владельцы продукта:</a:t>
              </a: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3E5BB9F0-664E-CFFB-6247-421D8D0A7743}"/>
              </a:ext>
            </a:extLst>
          </p:cNvPr>
          <p:cNvGrpSpPr/>
          <p:nvPr/>
        </p:nvGrpSpPr>
        <p:grpSpPr>
          <a:xfrm>
            <a:off x="515938" y="3523459"/>
            <a:ext cx="4125267" cy="1327706"/>
            <a:chOff x="419100" y="2190194"/>
            <a:chExt cx="4125267" cy="1327706"/>
          </a:xfrm>
          <a:solidFill>
            <a:srgbClr val="5B4B80"/>
          </a:solidFill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DE569BDE-9427-1A90-CC97-00AFA0BFB7EF}"/>
                </a:ext>
              </a:extLst>
            </p:cNvPr>
            <p:cNvSpPr/>
            <p:nvPr/>
          </p:nvSpPr>
          <p:spPr>
            <a:xfrm>
              <a:off x="419100" y="2190194"/>
              <a:ext cx="4125267" cy="1327706"/>
            </a:xfrm>
            <a:prstGeom prst="roundRect">
              <a:avLst>
                <a:gd name="adj" fmla="val 7707"/>
              </a:avLst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15" name="Подзаголовок 2">
              <a:extLst>
                <a:ext uri="{FF2B5EF4-FFF2-40B4-BE49-F238E27FC236}">
                  <a16:creationId xmlns:a16="http://schemas.microsoft.com/office/drawing/2014/main" id="{BF0E0B26-0ECC-21C4-E240-905C332D1B5F}"/>
                </a:ext>
              </a:extLst>
            </p:cNvPr>
            <p:cNvSpPr txBox="1">
              <a:spLocks/>
            </p:cNvSpPr>
            <p:nvPr/>
          </p:nvSpPr>
          <p:spPr>
            <a:xfrm>
              <a:off x="549589" y="2628404"/>
              <a:ext cx="3285811" cy="707886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Aft>
                  <a:spcPts val="1800"/>
                </a:spcAft>
              </a:pPr>
              <a:r>
                <a:rPr lang="ru-RU" dirty="0"/>
                <a:t>Марина Запорожец</a:t>
              </a:r>
              <a:br>
                <a:rPr lang="ru-RU" dirty="0"/>
              </a:br>
              <a:r>
                <a:rPr lang="ru-RU" dirty="0"/>
                <a:t>Евгений Бондаренко </a:t>
              </a:r>
            </a:p>
          </p:txBody>
        </p:sp>
        <p:sp>
          <p:nvSpPr>
            <p:cNvPr id="16" name="Подзаголовок 2">
              <a:extLst>
                <a:ext uri="{FF2B5EF4-FFF2-40B4-BE49-F238E27FC236}">
                  <a16:creationId xmlns:a16="http://schemas.microsoft.com/office/drawing/2014/main" id="{2ECD3485-E356-6C06-B3E6-82473EDEE1FD}"/>
                </a:ext>
              </a:extLst>
            </p:cNvPr>
            <p:cNvSpPr txBox="1">
              <a:spLocks/>
            </p:cNvSpPr>
            <p:nvPr/>
          </p:nvSpPr>
          <p:spPr>
            <a:xfrm>
              <a:off x="549590" y="2234704"/>
              <a:ext cx="3452184" cy="400110"/>
            </a:xfrm>
            <a:prstGeom prst="rect">
              <a:avLst/>
            </a:prstGeom>
            <a:grp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Aft>
                  <a:spcPts val="1800"/>
                </a:spcAft>
              </a:pPr>
              <a:r>
                <a:rPr lang="ru-RU" dirty="0">
                  <a:solidFill>
                    <a:srgbClr val="FFE396"/>
                  </a:solidFill>
                  <a:latin typeface="Montserrat ExtraBold" panose="00000900000000000000" pitchFamily="2" charset="-52"/>
                </a:rPr>
                <a:t>ТимЛиды: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EEA75E4D-D6BC-F416-FB5A-4B9540F00999}"/>
              </a:ext>
            </a:extLst>
          </p:cNvPr>
          <p:cNvGrpSpPr/>
          <p:nvPr/>
        </p:nvGrpSpPr>
        <p:grpSpPr>
          <a:xfrm>
            <a:off x="5107616" y="1977549"/>
            <a:ext cx="3975014" cy="1842569"/>
            <a:chOff x="419100" y="2190194"/>
            <a:chExt cx="3975014" cy="1842569"/>
          </a:xfrm>
          <a:solidFill>
            <a:srgbClr val="5B4B80"/>
          </a:solidFill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5F70D00E-F421-88F8-C76D-E1BE6DDD9D49}"/>
                </a:ext>
              </a:extLst>
            </p:cNvPr>
            <p:cNvSpPr/>
            <p:nvPr/>
          </p:nvSpPr>
          <p:spPr>
            <a:xfrm>
              <a:off x="419100" y="2190194"/>
              <a:ext cx="3975014" cy="1842569"/>
            </a:xfrm>
            <a:prstGeom prst="roundRect">
              <a:avLst>
                <a:gd name="adj" fmla="val 7707"/>
              </a:avLst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19" name="Подзаголовок 2">
              <a:extLst>
                <a:ext uri="{FF2B5EF4-FFF2-40B4-BE49-F238E27FC236}">
                  <a16:creationId xmlns:a16="http://schemas.microsoft.com/office/drawing/2014/main" id="{954DF611-8304-CE30-070E-70C73C81FE21}"/>
                </a:ext>
              </a:extLst>
            </p:cNvPr>
            <p:cNvSpPr txBox="1">
              <a:spLocks/>
            </p:cNvSpPr>
            <p:nvPr/>
          </p:nvSpPr>
          <p:spPr>
            <a:xfrm>
              <a:off x="549589" y="2666504"/>
              <a:ext cx="3285811" cy="1323439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Aft>
                  <a:spcPts val="1800"/>
                </a:spcAft>
              </a:pPr>
              <a:r>
                <a:rPr lang="ru-RU" dirty="0"/>
                <a:t>Владислав Морозов </a:t>
              </a:r>
              <a:br>
                <a:rPr lang="ru-RU" dirty="0"/>
              </a:br>
              <a:r>
                <a:rPr lang="ru-RU" dirty="0"/>
                <a:t>Василиса Богатова </a:t>
              </a:r>
              <a:br>
                <a:rPr lang="ru-RU" dirty="0"/>
              </a:br>
              <a:r>
                <a:rPr lang="ru-RU" dirty="0"/>
                <a:t>Андрей Иванов </a:t>
              </a:r>
              <a:br>
                <a:rPr lang="ru-RU" dirty="0"/>
              </a:br>
              <a:r>
                <a:rPr lang="ru-RU" dirty="0"/>
                <a:t>Илья Трубников </a:t>
              </a:r>
            </a:p>
          </p:txBody>
        </p:sp>
        <p:sp>
          <p:nvSpPr>
            <p:cNvPr id="20" name="Подзаголовок 2">
              <a:extLst>
                <a:ext uri="{FF2B5EF4-FFF2-40B4-BE49-F238E27FC236}">
                  <a16:creationId xmlns:a16="http://schemas.microsoft.com/office/drawing/2014/main" id="{5BFF65A5-FA15-D7F7-F966-09307E478016}"/>
                </a:ext>
              </a:extLst>
            </p:cNvPr>
            <p:cNvSpPr txBox="1">
              <a:spLocks/>
            </p:cNvSpPr>
            <p:nvPr/>
          </p:nvSpPr>
          <p:spPr>
            <a:xfrm>
              <a:off x="549590" y="2234704"/>
              <a:ext cx="3452184" cy="400110"/>
            </a:xfrm>
            <a:prstGeom prst="rect">
              <a:avLst/>
            </a:prstGeom>
            <a:grp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Aft>
                  <a:spcPts val="1800"/>
                </a:spcAft>
              </a:pPr>
              <a:r>
                <a:rPr lang="ru-RU" dirty="0">
                  <a:solidFill>
                    <a:srgbClr val="FFE396"/>
                  </a:solidFill>
                  <a:latin typeface="Montserrat ExtraBold" panose="00000900000000000000" pitchFamily="2" charset="-52"/>
                </a:rPr>
                <a:t>Команда экспертов: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7FD4BE28-C1D6-BE66-4E17-50C4333D52D7}"/>
              </a:ext>
            </a:extLst>
          </p:cNvPr>
          <p:cNvGrpSpPr/>
          <p:nvPr/>
        </p:nvGrpSpPr>
        <p:grpSpPr>
          <a:xfrm>
            <a:off x="515938" y="5072623"/>
            <a:ext cx="4284662" cy="1327706"/>
            <a:chOff x="419100" y="2190194"/>
            <a:chExt cx="4284662" cy="1327706"/>
          </a:xfrm>
          <a:solidFill>
            <a:srgbClr val="5B4B80"/>
          </a:solidFill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82125BA-0344-9F5E-C7C6-07ADC1025D7B}"/>
                </a:ext>
              </a:extLst>
            </p:cNvPr>
            <p:cNvSpPr/>
            <p:nvPr/>
          </p:nvSpPr>
          <p:spPr>
            <a:xfrm>
              <a:off x="419100" y="2190194"/>
              <a:ext cx="4125267" cy="1327706"/>
            </a:xfrm>
            <a:prstGeom prst="roundRect">
              <a:avLst>
                <a:gd name="adj" fmla="val 7707"/>
              </a:avLst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3" name="Подзаголовок 2">
              <a:extLst>
                <a:ext uri="{FF2B5EF4-FFF2-40B4-BE49-F238E27FC236}">
                  <a16:creationId xmlns:a16="http://schemas.microsoft.com/office/drawing/2014/main" id="{DD9870A0-7506-E72C-C977-32A755B3641B}"/>
                </a:ext>
              </a:extLst>
            </p:cNvPr>
            <p:cNvSpPr txBox="1">
              <a:spLocks/>
            </p:cNvSpPr>
            <p:nvPr/>
          </p:nvSpPr>
          <p:spPr>
            <a:xfrm>
              <a:off x="549589" y="2628404"/>
              <a:ext cx="3285811" cy="707886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Aft>
                  <a:spcPts val="1800"/>
                </a:spcAft>
              </a:pPr>
              <a:r>
                <a:rPr lang="ru-RU" dirty="0"/>
                <a:t>Ирина Вашинко</a:t>
              </a:r>
              <a:br>
                <a:rPr lang="ru-RU" dirty="0"/>
              </a:br>
              <a:r>
                <a:rPr lang="ru-RU" dirty="0"/>
                <a:t>Даниил Дедков</a:t>
              </a:r>
            </a:p>
          </p:txBody>
        </p:sp>
        <p:sp>
          <p:nvSpPr>
            <p:cNvPr id="24" name="Подзаголовок 2">
              <a:extLst>
                <a:ext uri="{FF2B5EF4-FFF2-40B4-BE49-F238E27FC236}">
                  <a16:creationId xmlns:a16="http://schemas.microsoft.com/office/drawing/2014/main" id="{C7C4D6E0-C72A-326E-8786-74B0BB79EBDD}"/>
                </a:ext>
              </a:extLst>
            </p:cNvPr>
            <p:cNvSpPr txBox="1">
              <a:spLocks/>
            </p:cNvSpPr>
            <p:nvPr/>
          </p:nvSpPr>
          <p:spPr>
            <a:xfrm>
              <a:off x="549590" y="2234704"/>
              <a:ext cx="4154172" cy="40011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Aft>
                  <a:spcPts val="1800"/>
                </a:spcAft>
              </a:pPr>
              <a:r>
                <a:rPr lang="ru-RU" dirty="0">
                  <a:solidFill>
                    <a:srgbClr val="FFE396"/>
                  </a:solidFill>
                  <a:latin typeface="Montserrat ExtraBold" panose="00000900000000000000" pitchFamily="2" charset="-52"/>
                </a:rPr>
                <a:t>Организаторы процессов: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E05F4666-6697-3232-7447-7983CD8B3FC4}"/>
              </a:ext>
            </a:extLst>
          </p:cNvPr>
          <p:cNvGrpSpPr/>
          <p:nvPr/>
        </p:nvGrpSpPr>
        <p:grpSpPr>
          <a:xfrm>
            <a:off x="5107616" y="3985027"/>
            <a:ext cx="3975014" cy="2415302"/>
            <a:chOff x="419100" y="2190194"/>
            <a:chExt cx="3975014" cy="2415302"/>
          </a:xfrm>
          <a:solidFill>
            <a:srgbClr val="5B4B80"/>
          </a:solidFill>
        </p:grpSpPr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8E664799-621C-F15B-1B60-71ED34E60159}"/>
                </a:ext>
              </a:extLst>
            </p:cNvPr>
            <p:cNvSpPr/>
            <p:nvPr/>
          </p:nvSpPr>
          <p:spPr>
            <a:xfrm>
              <a:off x="419100" y="2190194"/>
              <a:ext cx="3975014" cy="2415302"/>
            </a:xfrm>
            <a:prstGeom prst="roundRect">
              <a:avLst>
                <a:gd name="adj" fmla="val 7707"/>
              </a:avLst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7" name="Подзаголовок 2">
              <a:extLst>
                <a:ext uri="{FF2B5EF4-FFF2-40B4-BE49-F238E27FC236}">
                  <a16:creationId xmlns:a16="http://schemas.microsoft.com/office/drawing/2014/main" id="{D240C9D9-D621-6BA1-78DC-F5724A98B5C3}"/>
                </a:ext>
              </a:extLst>
            </p:cNvPr>
            <p:cNvSpPr txBox="1">
              <a:spLocks/>
            </p:cNvSpPr>
            <p:nvPr/>
          </p:nvSpPr>
          <p:spPr>
            <a:xfrm>
              <a:off x="549589" y="2666504"/>
              <a:ext cx="3285811" cy="193899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Aft>
                  <a:spcPts val="1800"/>
                </a:spcAft>
              </a:pPr>
              <a:r>
                <a:rPr lang="ru-RU" dirty="0"/>
                <a:t>Даниил Санников</a:t>
              </a:r>
              <a:br>
                <a:rPr lang="ru-RU" dirty="0"/>
              </a:br>
              <a:r>
                <a:rPr lang="ru-RU" dirty="0"/>
                <a:t>Дмитрий Крапивный</a:t>
              </a:r>
              <a:br>
                <a:rPr lang="ru-RU" dirty="0"/>
              </a:br>
              <a:r>
                <a:rPr lang="ru-RU" dirty="0"/>
                <a:t>Кирилл Ерохин</a:t>
              </a:r>
              <a:br>
                <a:rPr lang="ru-RU" dirty="0"/>
              </a:br>
              <a:r>
                <a:rPr lang="ru-RU" dirty="0"/>
                <a:t>Виталий Ерохин</a:t>
              </a:r>
              <a:br>
                <a:rPr lang="ru-RU" dirty="0"/>
              </a:br>
              <a:r>
                <a:rPr lang="ru-RU" dirty="0"/>
                <a:t>Артем Баданов</a:t>
              </a:r>
              <a:br>
                <a:rPr lang="ru-RU" dirty="0"/>
              </a:br>
              <a:r>
                <a:rPr lang="ru-RU" dirty="0"/>
                <a:t>Алексей Костин</a:t>
              </a:r>
            </a:p>
          </p:txBody>
        </p:sp>
        <p:sp>
          <p:nvSpPr>
            <p:cNvPr id="28" name="Подзаголовок 2">
              <a:extLst>
                <a:ext uri="{FF2B5EF4-FFF2-40B4-BE49-F238E27FC236}">
                  <a16:creationId xmlns:a16="http://schemas.microsoft.com/office/drawing/2014/main" id="{C810E281-A874-A335-3145-A5245AAFBA68}"/>
                </a:ext>
              </a:extLst>
            </p:cNvPr>
            <p:cNvSpPr txBox="1">
              <a:spLocks/>
            </p:cNvSpPr>
            <p:nvPr/>
          </p:nvSpPr>
          <p:spPr>
            <a:xfrm>
              <a:off x="549590" y="2234704"/>
              <a:ext cx="3452184" cy="400110"/>
            </a:xfrm>
            <a:prstGeom prst="rect">
              <a:avLst/>
            </a:prstGeom>
            <a:grp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Aft>
                  <a:spcPts val="1800"/>
                </a:spcAft>
              </a:pPr>
              <a:r>
                <a:rPr lang="ru-RU" dirty="0">
                  <a:solidFill>
                    <a:srgbClr val="FFE396"/>
                  </a:solidFill>
                  <a:latin typeface="Montserrat ExtraBold" panose="00000900000000000000" pitchFamily="2" charset="-52"/>
                </a:rPr>
                <a:t>ТехЛиды: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718C6CC-65C7-8AA0-A093-C658275CDDA0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38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1755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C5A3C7E-8D74-6809-9FB2-80F1A4CDE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6780" y="2701558"/>
            <a:ext cx="6696075" cy="1865126"/>
          </a:xfrm>
        </p:spPr>
        <p:txBody>
          <a:bodyPr/>
          <a:lstStyle/>
          <a:p>
            <a:r>
              <a:rPr lang="ru-RU" sz="6400" dirty="0"/>
              <a:t>Спасибо </a:t>
            </a:r>
            <a:br>
              <a:rPr lang="ru-RU" sz="6400" dirty="0"/>
            </a:br>
            <a:r>
              <a:rPr lang="ru-RU" sz="6400" dirty="0"/>
              <a:t>за внимание</a:t>
            </a:r>
            <a:endParaRPr lang="ru-UA" sz="6400" dirty="0"/>
          </a:p>
        </p:txBody>
      </p:sp>
    </p:spTree>
    <p:extLst>
      <p:ext uri="{BB962C8B-B14F-4D97-AF65-F5344CB8AC3E}">
        <p14:creationId xmlns:p14="http://schemas.microsoft.com/office/powerpoint/2010/main" val="2891499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B7320D6-0FCD-4396-9CC8-E21D4EE1C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847" y="316057"/>
            <a:ext cx="8902182" cy="1311128"/>
          </a:xfrm>
        </p:spPr>
        <p:txBody>
          <a:bodyPr/>
          <a:lstStyle/>
          <a:p>
            <a:r>
              <a:rPr lang="ru-RU" sz="4400" dirty="0"/>
              <a:t>Проблема начинающих </a:t>
            </a:r>
            <a:br>
              <a:rPr lang="en-US" sz="4400" dirty="0"/>
            </a:br>
            <a:r>
              <a:rPr lang="ru-RU" sz="4400" dirty="0"/>
              <a:t>И</a:t>
            </a:r>
            <a:r>
              <a:rPr lang="en-US" sz="4400" dirty="0"/>
              <a:t>T-</a:t>
            </a:r>
            <a:r>
              <a:rPr lang="ru-RU" sz="4400" dirty="0"/>
              <a:t>специалистов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A21CF0C-AC5F-43CB-90B4-DBB887F78859}"/>
              </a:ext>
            </a:extLst>
          </p:cNvPr>
          <p:cNvSpPr/>
          <p:nvPr/>
        </p:nvSpPr>
        <p:spPr>
          <a:xfrm>
            <a:off x="531221" y="1905237"/>
            <a:ext cx="11144841" cy="1915978"/>
          </a:xfrm>
          <a:prstGeom prst="roundRect">
            <a:avLst>
              <a:gd name="adj" fmla="val 4796"/>
            </a:avLst>
          </a:prstGeom>
          <a:solidFill>
            <a:schemeClr val="tx1">
              <a:lumMod val="75000"/>
              <a:lumOff val="25000"/>
              <a:alpha val="34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349664-EA61-4373-A563-8D20248A7678}"/>
              </a:ext>
            </a:extLst>
          </p:cNvPr>
          <p:cNvSpPr txBox="1"/>
          <p:nvPr/>
        </p:nvSpPr>
        <p:spPr>
          <a:xfrm>
            <a:off x="1139609" y="2098193"/>
            <a:ext cx="56834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 SemiBold" panose="00000700000000000000" pitchFamily="2" charset="-52"/>
              </a:rPr>
              <a:t>КЛЮЧЕВЫЕ АСПЕКТЫ ПРОБЛЕМЫ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C19D51CA-B9AA-4CF3-9884-622CF282D217}"/>
              </a:ext>
            </a:extLst>
          </p:cNvPr>
          <p:cNvSpPr/>
          <p:nvPr/>
        </p:nvSpPr>
        <p:spPr>
          <a:xfrm>
            <a:off x="515938" y="4164584"/>
            <a:ext cx="11188117" cy="2057188"/>
          </a:xfrm>
          <a:prstGeom prst="roundRect">
            <a:avLst>
              <a:gd name="adj" fmla="val 5122"/>
            </a:avLst>
          </a:prstGeom>
          <a:solidFill>
            <a:schemeClr val="tx1">
              <a:lumMod val="75000"/>
              <a:lumOff val="25000"/>
              <a:alpha val="34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603DD3-AE9E-4593-A389-E395CFFEFCF9}"/>
              </a:ext>
            </a:extLst>
          </p:cNvPr>
          <p:cNvSpPr txBox="1"/>
          <p:nvPr/>
        </p:nvSpPr>
        <p:spPr>
          <a:xfrm>
            <a:off x="1238796" y="4388186"/>
            <a:ext cx="36684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 SemiBold" panose="00000700000000000000" pitchFamily="2" charset="-52"/>
              </a:rPr>
              <a:t>ПОСЛЕДСТВИЯ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E4D647-BC3B-4C9F-8A02-A27147AFCFF1}"/>
              </a:ext>
            </a:extLst>
          </p:cNvPr>
          <p:cNvSpPr txBox="1"/>
          <p:nvPr/>
        </p:nvSpPr>
        <p:spPr>
          <a:xfrm>
            <a:off x="636704" y="2584356"/>
            <a:ext cx="98322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  <a:ea typeface="Play"/>
                <a:cs typeface="Play"/>
                <a:sym typeface="Play"/>
              </a:rPr>
              <a:t>Отсутствие понимания того, как навыки применяются в рабочих ситуациях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  <a:ea typeface="Play"/>
                <a:cs typeface="Play"/>
                <a:sym typeface="Play"/>
              </a:rPr>
              <a:t>Сложности в самодиагностике сильных и слабых сторон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  <a:ea typeface="Play"/>
                <a:cs typeface="Play"/>
                <a:sym typeface="Play"/>
              </a:rPr>
              <a:t>Неспособность сформировать профессиональную идентичность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BD11A8-4E5F-49FD-8421-4C6ED8FD85CA}"/>
              </a:ext>
            </a:extLst>
          </p:cNvPr>
          <p:cNvSpPr txBox="1"/>
          <p:nvPr/>
        </p:nvSpPr>
        <p:spPr>
          <a:xfrm>
            <a:off x="705841" y="4936630"/>
            <a:ext cx="9927436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00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  <a:ea typeface="Play"/>
                <a:cs typeface="Play"/>
                <a:sym typeface="Play"/>
              </a:rPr>
              <a:t>Долгая адаптация на первой работе</a:t>
            </a:r>
          </a:p>
          <a:p>
            <a:pPr marL="28800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  <a:ea typeface="Play"/>
                <a:cs typeface="Play"/>
                <a:sym typeface="Play"/>
              </a:rPr>
              <a:t>Стремление к позициям, которые не согласуются с текущими навыками и карьерными ожиданиями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799BCEE-DE55-4125-B841-A6A512E31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05841" y="2126190"/>
            <a:ext cx="353337" cy="35333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40A9B0E-A6BB-4C6B-A265-2D3C35DA5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09462" y="4336691"/>
            <a:ext cx="458140" cy="4581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25240A-E175-825D-DD87-14E7CCFA1534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4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387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4C0F3-F458-19D0-FE63-707206703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70B04-686A-9320-A4AC-829FA6C8C5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117" y="280654"/>
            <a:ext cx="8585563" cy="800659"/>
          </a:xfrm>
        </p:spPr>
        <p:txBody>
          <a:bodyPr/>
          <a:lstStyle/>
          <a:p>
            <a:r>
              <a:rPr lang="ru-RU" dirty="0"/>
              <a:t>Цель и задачи проекта</a:t>
            </a:r>
            <a:endParaRPr lang="ru-UA" dirty="0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D0EB534E-65E6-5A9F-FFEF-FBFCAD3438D6}"/>
              </a:ext>
            </a:extLst>
          </p:cNvPr>
          <p:cNvSpPr/>
          <p:nvPr/>
        </p:nvSpPr>
        <p:spPr>
          <a:xfrm>
            <a:off x="531221" y="1513022"/>
            <a:ext cx="7930771" cy="1723664"/>
          </a:xfrm>
          <a:prstGeom prst="roundRect">
            <a:avLst>
              <a:gd name="adj" fmla="val 4796"/>
            </a:avLst>
          </a:prstGeom>
          <a:solidFill>
            <a:schemeClr val="tx1">
              <a:lumMod val="75000"/>
              <a:lumOff val="25000"/>
              <a:alpha val="34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EECFD0-B979-564F-8160-475FA85B4A33}"/>
              </a:ext>
            </a:extLst>
          </p:cNvPr>
          <p:cNvSpPr txBox="1"/>
          <p:nvPr/>
        </p:nvSpPr>
        <p:spPr>
          <a:xfrm>
            <a:off x="1309098" y="1677538"/>
            <a:ext cx="54701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 SemiBold" panose="00000700000000000000" pitchFamily="2" charset="-52"/>
              </a:rPr>
              <a:t>ЦЕЛЬ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DE20B46-FDBF-89BB-1CBF-79DDB895BA16}"/>
              </a:ext>
            </a:extLst>
          </p:cNvPr>
          <p:cNvSpPr/>
          <p:nvPr/>
        </p:nvSpPr>
        <p:spPr>
          <a:xfrm>
            <a:off x="531220" y="3547662"/>
            <a:ext cx="7930773" cy="2283972"/>
          </a:xfrm>
          <a:prstGeom prst="roundRect">
            <a:avLst>
              <a:gd name="adj" fmla="val 5122"/>
            </a:avLst>
          </a:prstGeom>
          <a:solidFill>
            <a:schemeClr val="tx1">
              <a:lumMod val="75000"/>
              <a:lumOff val="25000"/>
              <a:alpha val="42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54EBAD-5C6B-D166-BD95-5D6DBA3CAE31}"/>
              </a:ext>
            </a:extLst>
          </p:cNvPr>
          <p:cNvSpPr txBox="1"/>
          <p:nvPr/>
        </p:nvSpPr>
        <p:spPr>
          <a:xfrm>
            <a:off x="1309098" y="3771263"/>
            <a:ext cx="35701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 SemiBold" panose="00000700000000000000" pitchFamily="2" charset="-52"/>
              </a:rPr>
              <a:t>ЗАДАЧИ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91CEC0-EF83-AED7-CEEC-B7807F192CF3}"/>
              </a:ext>
            </a:extLst>
          </p:cNvPr>
          <p:cNvSpPr txBox="1"/>
          <p:nvPr/>
        </p:nvSpPr>
        <p:spPr>
          <a:xfrm>
            <a:off x="636704" y="2079159"/>
            <a:ext cx="73471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  <a:ea typeface="Play"/>
                <a:cs typeface="Play"/>
                <a:sym typeface="Play"/>
              </a:rPr>
              <a:t>Упростить адаптацию начинающих ИТ-специалистов к реальной работе через понимание применения </a:t>
            </a:r>
            <a:b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  <a:ea typeface="Play"/>
                <a:cs typeface="Play"/>
                <a:sym typeface="Play"/>
              </a:rPr>
            </a:b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  <a:ea typeface="Play"/>
                <a:cs typeface="Play"/>
                <a:sym typeface="Play"/>
              </a:rPr>
              <a:t>их навыков и определение зон роста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7541B3-0F13-FE65-A5A7-125593550AB3}"/>
              </a:ext>
            </a:extLst>
          </p:cNvPr>
          <p:cNvSpPr txBox="1"/>
          <p:nvPr/>
        </p:nvSpPr>
        <p:spPr>
          <a:xfrm>
            <a:off x="700042" y="4390421"/>
            <a:ext cx="793077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lvl="0" indent="-360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  <a:ea typeface="Play"/>
                <a:cs typeface="Play"/>
                <a:sym typeface="Play"/>
              </a:rPr>
              <a:t>Дать возможность оценить навыки без стресса</a:t>
            </a:r>
          </a:p>
          <a:p>
            <a:pPr marL="360000" lvl="0" indent="-360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  <a:ea typeface="Play"/>
                <a:cs typeface="Play"/>
                <a:sym typeface="Play"/>
              </a:rPr>
              <a:t>Предложить удобный доступ к сервису</a:t>
            </a:r>
          </a:p>
          <a:p>
            <a:pPr marL="360000" lvl="0" indent="-360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  <a:ea typeface="Play"/>
                <a:cs typeface="Play"/>
                <a:sym typeface="Play"/>
              </a:rPr>
              <a:t>Предоставить персонализированную обратную связь</a:t>
            </a:r>
          </a:p>
        </p:txBody>
      </p:sp>
      <p:pic>
        <p:nvPicPr>
          <p:cNvPr id="11" name="Рисунок 10" descr="Оценка &quot;3 звездочки&quot; со сплошной заливкой">
            <a:extLst>
              <a:ext uri="{FF2B5EF4-FFF2-40B4-BE49-F238E27FC236}">
                <a16:creationId xmlns:a16="http://schemas.microsoft.com/office/drawing/2014/main" id="{3554DC46-56B7-DFA6-007B-DEB1D9F31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330" y="1626320"/>
            <a:ext cx="539286" cy="539286"/>
          </a:xfrm>
          <a:prstGeom prst="rect">
            <a:avLst/>
          </a:prstGeom>
        </p:spPr>
      </p:pic>
      <p:pic>
        <p:nvPicPr>
          <p:cNvPr id="12" name="Рисунок 11" descr="Диафрагма со сплошной заливкой">
            <a:extLst>
              <a:ext uri="{FF2B5EF4-FFF2-40B4-BE49-F238E27FC236}">
                <a16:creationId xmlns:a16="http://schemas.microsoft.com/office/drawing/2014/main" id="{76CC45A8-19B8-B76E-F58F-8B432DD65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0043" y="3720784"/>
            <a:ext cx="510760" cy="5107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7EF6AE-6DF9-C60F-3AC4-CB614F9B9843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5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322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DBC1C760-2954-7F37-51BB-57E31CB65CFF}"/>
              </a:ext>
            </a:extLst>
          </p:cNvPr>
          <p:cNvSpPr/>
          <p:nvPr/>
        </p:nvSpPr>
        <p:spPr>
          <a:xfrm>
            <a:off x="515938" y="2228594"/>
            <a:ext cx="7116503" cy="3416913"/>
          </a:xfrm>
          <a:prstGeom prst="roundRect">
            <a:avLst>
              <a:gd name="adj" fmla="val 4169"/>
            </a:avLst>
          </a:prstGeom>
          <a:solidFill>
            <a:schemeClr val="tx1">
              <a:lumMod val="75000"/>
              <a:lumOff val="25000"/>
              <a:alpha val="34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955942-6C78-CFA2-1350-6643D812F9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963" y="321312"/>
            <a:ext cx="9543047" cy="1311128"/>
          </a:xfrm>
        </p:spPr>
        <p:txBody>
          <a:bodyPr/>
          <a:lstStyle/>
          <a:p>
            <a:r>
              <a:rPr lang="ru-RU" sz="4400" dirty="0"/>
              <a:t>Контекстная оценка навыков: кейсы, а не тесты</a:t>
            </a:r>
          </a:p>
        </p:txBody>
      </p:sp>
      <p:graphicFrame>
        <p:nvGraphicFramePr>
          <p:cNvPr id="4" name="Google Shape;87;p18">
            <a:extLst>
              <a:ext uri="{FF2B5EF4-FFF2-40B4-BE49-F238E27FC236}">
                <a16:creationId xmlns:a16="http://schemas.microsoft.com/office/drawing/2014/main" id="{72006A11-53D3-2E2F-9376-E5BBDD1883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661490"/>
              </p:ext>
            </p:extLst>
          </p:nvPr>
        </p:nvGraphicFramePr>
        <p:xfrm>
          <a:off x="650005" y="2425380"/>
          <a:ext cx="6702518" cy="296301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351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1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4578">
                <a:tc>
                  <a:txBody>
                    <a:bodyPr/>
                    <a:lstStyle/>
                    <a:p>
                      <a:pPr marL="174625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kern="1200" dirty="0">
                          <a:solidFill>
                            <a:srgbClr val="FFE396"/>
                          </a:solidFill>
                          <a:latin typeface="Montserrat SemiBold" panose="00000700000000000000" pitchFamily="2" charset="-52"/>
                          <a:ea typeface="+mn-ea"/>
                          <a:cs typeface="+mn-cs"/>
                        </a:rPr>
                        <a:t>ВМЕСТО</a:t>
                      </a:r>
                    </a:p>
                  </a:txBody>
                  <a:tcPr marL="91425" marR="91425" marT="91425" marB="91425" anchor="ctr">
                    <a:lnL w="12700" cmpd="sng">
                      <a:noFill/>
                    </a:lnL>
                    <a:lnR w="381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4625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kern="1200" dirty="0">
                          <a:solidFill>
                            <a:srgbClr val="FFE396"/>
                          </a:solidFill>
                          <a:latin typeface="Montserrat SemiBold" panose="00000700000000000000" pitchFamily="2" charset="-52"/>
                          <a:ea typeface="+mn-ea"/>
                          <a:cs typeface="+mn-cs"/>
                        </a:rPr>
                        <a:t>НАШЕ РЕШЕНИЕ</a:t>
                      </a:r>
                    </a:p>
                  </a:txBody>
                  <a:tcPr marL="91425" marR="91425" marT="91425" marB="91425" anchor="ctr">
                    <a:lnL w="381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8440">
                <a:tc>
                  <a:txBody>
                    <a:bodyPr/>
                    <a:lstStyle/>
                    <a:p>
                      <a:pPr marL="174625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000" kern="1200" dirty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</a:rPr>
                        <a:t>Выберите ответ:</a:t>
                      </a:r>
                      <a:endParaRPr sz="2000" kern="1200" dirty="0">
                        <a:solidFill>
                          <a:schemeClr val="bg1"/>
                        </a:solidFill>
                        <a:latin typeface="Montserrat" panose="00000500000000000000" pitchFamily="2" charset="-52"/>
                      </a:endParaRPr>
                    </a:p>
                    <a:p>
                      <a:pPr marL="174625" lvl="0" indent="0" algn="l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000" kern="1200" dirty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</a:rPr>
                        <a:t>а)</a:t>
                      </a:r>
                      <a:endParaRPr sz="2000" kern="1200" dirty="0">
                        <a:solidFill>
                          <a:schemeClr val="bg1"/>
                        </a:solidFill>
                        <a:latin typeface="Montserrat" panose="00000500000000000000" pitchFamily="2" charset="-52"/>
                      </a:endParaRPr>
                    </a:p>
                    <a:p>
                      <a:pPr marL="174625" lvl="0" indent="0" algn="l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000" kern="1200" dirty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</a:rPr>
                        <a:t>б)</a:t>
                      </a:r>
                      <a:endParaRPr sz="2000" kern="1200" dirty="0">
                        <a:solidFill>
                          <a:schemeClr val="bg1"/>
                        </a:solidFill>
                        <a:latin typeface="Montserrat" panose="00000500000000000000" pitchFamily="2" charset="-52"/>
                      </a:endParaRPr>
                    </a:p>
                    <a:p>
                      <a:pPr marL="174625" lvl="0" indent="0" algn="l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000" kern="1200" dirty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</a:rPr>
                        <a:t>с)</a:t>
                      </a:r>
                      <a:endParaRPr sz="2000" kern="1200" dirty="0">
                        <a:solidFill>
                          <a:schemeClr val="bg1"/>
                        </a:solidFill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91425" marR="91425" marT="91425" marB="91425" anchor="ctr">
                    <a:lnL w="12700" cmpd="sng">
                      <a:noFill/>
                    </a:lnL>
                    <a:lnR w="381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4625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000" kern="1200" dirty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</a:rPr>
                        <a:t>Вам нужно убедить команду перейти на новый инструмент. </a:t>
                      </a:r>
                      <a:br>
                        <a:rPr lang="ru" sz="2000" kern="1200" dirty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</a:rPr>
                      </a:br>
                      <a:r>
                        <a:rPr lang="ru" sz="2000" kern="1200" dirty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</a:rPr>
                        <a:t>Какие аргументы </a:t>
                      </a:r>
                      <a:br>
                        <a:rPr lang="ru" sz="2000" kern="1200" dirty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</a:rPr>
                      </a:br>
                      <a:r>
                        <a:rPr lang="ru" sz="2000" kern="1200" dirty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</a:rPr>
                        <a:t>вы приведете?</a:t>
                      </a:r>
                      <a:endParaRPr sz="2000" kern="1200" dirty="0">
                        <a:solidFill>
                          <a:schemeClr val="bg1"/>
                        </a:solidFill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E3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48A260F-D5C2-925C-45CA-53412BE82A38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6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8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EC4BC-A366-DC28-3FB5-6BCBEFF10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778561-6069-B0A9-FC8C-C5A390812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556" y="295526"/>
            <a:ext cx="9151620" cy="1421928"/>
          </a:xfrm>
        </p:spPr>
        <p:txBody>
          <a:bodyPr/>
          <a:lstStyle/>
          <a:p>
            <a:r>
              <a:rPr lang="ru-RU" dirty="0"/>
              <a:t>Место искусственного интеллекта в проекте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A8B5E3E-E370-A1E6-40FB-DC790A02028F}"/>
              </a:ext>
            </a:extLst>
          </p:cNvPr>
          <p:cNvSpPr/>
          <p:nvPr/>
        </p:nvSpPr>
        <p:spPr>
          <a:xfrm>
            <a:off x="534177" y="2845588"/>
            <a:ext cx="7876223" cy="1010206"/>
          </a:xfrm>
          <a:prstGeom prst="roundRect">
            <a:avLst>
              <a:gd name="adj" fmla="val 7707"/>
            </a:avLst>
          </a:prstGeom>
          <a:solidFill>
            <a:schemeClr val="tx1">
              <a:lumMod val="75000"/>
              <a:lumOff val="25000"/>
              <a:alpha val="34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07BC8DAC-44D6-531A-76CE-94E62BCB8925}"/>
              </a:ext>
            </a:extLst>
          </p:cNvPr>
          <p:cNvSpPr txBox="1">
            <a:spLocks/>
          </p:cNvSpPr>
          <p:nvPr/>
        </p:nvSpPr>
        <p:spPr>
          <a:xfrm>
            <a:off x="1792277" y="3089081"/>
            <a:ext cx="6618123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ru-RU" sz="2800" dirty="0"/>
              <a:t>Генерация кейсов (вопросов)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C202526F-1259-FD7A-BCBF-F8C84C10784E}"/>
              </a:ext>
            </a:extLst>
          </p:cNvPr>
          <p:cNvSpPr/>
          <p:nvPr/>
        </p:nvSpPr>
        <p:spPr>
          <a:xfrm>
            <a:off x="534177" y="4231761"/>
            <a:ext cx="7876223" cy="1010206"/>
          </a:xfrm>
          <a:prstGeom prst="roundRect">
            <a:avLst>
              <a:gd name="adj" fmla="val 7707"/>
            </a:avLst>
          </a:prstGeom>
          <a:solidFill>
            <a:schemeClr val="tx1">
              <a:lumMod val="75000"/>
              <a:lumOff val="25000"/>
              <a:alpha val="34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0BD1D30D-814D-D93C-370A-5207AD110428}"/>
              </a:ext>
            </a:extLst>
          </p:cNvPr>
          <p:cNvSpPr txBox="1">
            <a:spLocks/>
          </p:cNvSpPr>
          <p:nvPr/>
        </p:nvSpPr>
        <p:spPr>
          <a:xfrm>
            <a:off x="1792277" y="4475254"/>
            <a:ext cx="6618123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ru-RU" sz="2800" dirty="0"/>
              <a:t>Оценка ответов пользователя</a:t>
            </a:r>
          </a:p>
        </p:txBody>
      </p:sp>
      <p:pic>
        <p:nvPicPr>
          <p:cNvPr id="17" name="Рисунок 16" descr="Открытая книга со сплошной заливкой">
            <a:extLst>
              <a:ext uri="{FF2B5EF4-FFF2-40B4-BE49-F238E27FC236}">
                <a16:creationId xmlns:a16="http://schemas.microsoft.com/office/drawing/2014/main" id="{D2B183F3-79C8-CB73-D6DF-0130AAED0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7363" y="2976304"/>
            <a:ext cx="777597" cy="777597"/>
          </a:xfrm>
          <a:prstGeom prst="rect">
            <a:avLst/>
          </a:prstGeom>
        </p:spPr>
      </p:pic>
      <p:pic>
        <p:nvPicPr>
          <p:cNvPr id="19" name="Рисунок 18" descr="Субтитры со сплошной заливкой">
            <a:extLst>
              <a:ext uri="{FF2B5EF4-FFF2-40B4-BE49-F238E27FC236}">
                <a16:creationId xmlns:a16="http://schemas.microsoft.com/office/drawing/2014/main" id="{5E992D9B-1A2C-0A00-34E9-9D1BB9F82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6027" y="4279664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3302B4-3D64-4EC7-4558-3A98248AABEE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7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575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CD77CA-507B-8140-DCE8-98DBA1E02E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239" y="2576689"/>
            <a:ext cx="6204121" cy="1588127"/>
          </a:xfrm>
        </p:spPr>
        <p:txBody>
          <a:bodyPr/>
          <a:lstStyle/>
          <a:p>
            <a:r>
              <a:rPr lang="ru-RU" sz="5400" dirty="0"/>
              <a:t>Что мы </a:t>
            </a:r>
            <a:r>
              <a:rPr lang="ru-RU" sz="5400" dirty="0">
                <a:solidFill>
                  <a:srgbClr val="FFE396"/>
                </a:solidFill>
              </a:rPr>
              <a:t>оцениваем?</a:t>
            </a:r>
            <a:endParaRPr lang="ru-UA" sz="5400" dirty="0">
              <a:solidFill>
                <a:srgbClr val="FFE39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020CE7-21E0-E54A-0475-94046D730560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8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199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24">
            <a:extLst>
              <a:ext uri="{FF2B5EF4-FFF2-40B4-BE49-F238E27FC236}">
                <a16:creationId xmlns:a16="http://schemas.microsoft.com/office/drawing/2014/main" id="{0D1446A9-0636-463D-9DB5-9DE3C9A82036}"/>
              </a:ext>
            </a:extLst>
          </p:cNvPr>
          <p:cNvSpPr/>
          <p:nvPr/>
        </p:nvSpPr>
        <p:spPr>
          <a:xfrm>
            <a:off x="3740727" y="2536770"/>
            <a:ext cx="4675909" cy="1781230"/>
          </a:xfrm>
          <a:prstGeom prst="roundRect">
            <a:avLst>
              <a:gd name="adj" fmla="val 50000"/>
            </a:avLst>
          </a:prstGeom>
          <a:solidFill>
            <a:srgbClr val="FFE396"/>
          </a:solidFill>
          <a:ln w="190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Black" pitchFamily="2" charset="0"/>
              </a:rPr>
              <a:t> </a:t>
            </a:r>
            <a:r>
              <a:rPr lang="ru-RU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Black" pitchFamily="2" charset="0"/>
              </a:rPr>
              <a:t>Компетенции</a:t>
            </a:r>
            <a:br>
              <a:rPr lang="ru-RU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Black" pitchFamily="2" charset="0"/>
              </a:rPr>
            </a:br>
            <a:r>
              <a:rPr lang="ru-RU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Black" pitchFamily="2" charset="0"/>
              </a:rPr>
              <a:t>ИТ-специалиста</a:t>
            </a:r>
            <a:endParaRPr lang="ru-RU" dirty="0">
              <a:solidFill>
                <a:schemeClr val="tx2">
                  <a:lumMod val="90000"/>
                  <a:lumOff val="10000"/>
                </a:schemeClr>
              </a:solidFill>
              <a:latin typeface="Montserra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AEB84C-9739-BA4F-6FE6-A4C29E73E367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9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7373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Греческая">
      <a:dk1>
        <a:srgbClr val="2D253F"/>
      </a:dk1>
      <a:lt1>
        <a:srgbClr val="EFEFEF"/>
      </a:lt1>
      <a:dk2>
        <a:srgbClr val="2D253F"/>
      </a:dk2>
      <a:lt2>
        <a:srgbClr val="EFEFEF"/>
      </a:lt2>
      <a:accent1>
        <a:srgbClr val="FFE396"/>
      </a:accent1>
      <a:accent2>
        <a:srgbClr val="363452"/>
      </a:accent2>
      <a:accent3>
        <a:srgbClr val="A5A5A5"/>
      </a:accent3>
      <a:accent4>
        <a:srgbClr val="432C5A"/>
      </a:accent4>
      <a:accent5>
        <a:srgbClr val="FFDB75"/>
      </a:accent5>
      <a:accent6>
        <a:srgbClr val="7F7F7F"/>
      </a:accent6>
      <a:hlink>
        <a:srgbClr val="C490AA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871</Words>
  <Application>Microsoft Office PowerPoint</Application>
  <PresentationFormat>Широкоэкранный</PresentationFormat>
  <Paragraphs>247</Paragraphs>
  <Slides>39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7" baseType="lpstr">
      <vt:lpstr>Montserrat SemiBold</vt:lpstr>
      <vt:lpstr>Montserrat</vt:lpstr>
      <vt:lpstr>Montserrat Black</vt:lpstr>
      <vt:lpstr>Calibri</vt:lpstr>
      <vt:lpstr>Aptos</vt:lpstr>
      <vt:lpstr>Arial</vt:lpstr>
      <vt:lpstr>Montserrat ExtraBold</vt:lpstr>
      <vt:lpstr>Тема Office</vt:lpstr>
      <vt:lpstr>Презентация PowerPoint</vt:lpstr>
      <vt:lpstr>План выступления </vt:lpstr>
      <vt:lpstr>Зачем и кому нужен проект?</vt:lpstr>
      <vt:lpstr>Проблема начинающих  ИT-специалистов</vt:lpstr>
      <vt:lpstr>Цель и задачи проекта</vt:lpstr>
      <vt:lpstr>Контекстная оценка навыков: кейсы, а не тесты</vt:lpstr>
      <vt:lpstr>Место искусственного интеллекта в проекте</vt:lpstr>
      <vt:lpstr>Что мы оцениваем?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это работает?</vt:lpstr>
      <vt:lpstr>От промта до результата</vt:lpstr>
      <vt:lpstr>Контроль генерации  кейсов через JSON</vt:lpstr>
      <vt:lpstr>Делаем кейсы доступными для новичков</vt:lpstr>
      <vt:lpstr>Строгие критерии вместо «как придётся»</vt:lpstr>
      <vt:lpstr>Борьба с идеализацией ответов</vt:lpstr>
      <vt:lpstr>Схема работы сервиса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же дальше?</vt:lpstr>
      <vt:lpstr>Будущее проекта</vt:lpstr>
      <vt:lpstr>Презентация PowerPoint</vt:lpstr>
      <vt:lpstr>Кто стоит за этим проектом?</vt:lpstr>
      <vt:lpstr>Команда</vt:lpstr>
      <vt:lpstr>Рефлексия.  Почему мы молодцы?</vt:lpstr>
      <vt:lpstr>Рефлексия.  Что бы сделали иначе?</vt:lpstr>
      <vt:lpstr>Благодарим  за вашу поддержку</vt:lpstr>
      <vt:lpstr>Спасибо  за внимание</vt:lpstr>
    </vt:vector>
  </TitlesOfParts>
  <Company>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Huawei</cp:lastModifiedBy>
  <cp:revision>155</cp:revision>
  <dcterms:created xsi:type="dcterms:W3CDTF">2025-04-03T12:23:41Z</dcterms:created>
  <dcterms:modified xsi:type="dcterms:W3CDTF">2025-04-29T14:16:54Z</dcterms:modified>
</cp:coreProperties>
</file>