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3" r:id="rId2"/>
    <p:sldId id="294" r:id="rId3"/>
    <p:sldId id="295" r:id="rId4"/>
    <p:sldId id="297" r:id="rId5"/>
    <p:sldId id="298" r:id="rId6"/>
    <p:sldId id="299" r:id="rId7"/>
    <p:sldId id="301" r:id="rId8"/>
    <p:sldId id="323" r:id="rId9"/>
    <p:sldId id="302" r:id="rId10"/>
    <p:sldId id="303" r:id="rId11"/>
    <p:sldId id="307" r:id="rId12"/>
    <p:sldId id="308" r:id="rId13"/>
    <p:sldId id="305" r:id="rId14"/>
    <p:sldId id="306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8" r:id="rId24"/>
    <p:sldId id="319" r:id="rId25"/>
    <p:sldId id="320" r:id="rId26"/>
    <p:sldId id="322" r:id="rId27"/>
    <p:sldId id="292" r:id="rId28"/>
  </p:sldIdLst>
  <p:sldSz cx="12192000" cy="6858000"/>
  <p:notesSz cx="6858000" cy="9144000"/>
  <p:embeddedFontLst>
    <p:embeddedFont>
      <p:font typeface="Aptos" panose="020B0004020202020204" pitchFamily="34" charset="0"/>
      <p:regular r:id="rId31"/>
      <p:bold r:id="rId32"/>
    </p:embeddedFont>
    <p:embeddedFont>
      <p:font typeface="Aptos Display" panose="020B0004020202020204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urore" panose="02000503020000020004" pitchFamily="50" charset="0"/>
      <p:regular r:id="rId41"/>
    </p:embeddedFont>
    <p:embeddedFont>
      <p:font typeface="Montserrat" panose="00000500000000000000" pitchFamily="2" charset="-52"/>
      <p:regular r:id="rId42"/>
      <p:bold r:id="rId43"/>
      <p:italic r:id="rId44"/>
      <p:boldItalic r:id="rId45"/>
    </p:embeddedFont>
    <p:embeddedFont>
      <p:font typeface="Montserrat Medium" panose="00000600000000000000" pitchFamily="2" charset="-52"/>
      <p:regular r:id="rId46"/>
      <p:italic r:id="rId47"/>
    </p:embeddedFont>
    <p:embeddedFont>
      <p:font typeface="Play" panose="00000500000000000000" pitchFamily="2" charset="0"/>
      <p:regular r:id="rId48"/>
      <p:bold r:id="rId49"/>
    </p:embeddedFont>
  </p:embeddedFontLst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A667"/>
    <a:srgbClr val="B3A2D2"/>
    <a:srgbClr val="E8DCEC"/>
    <a:srgbClr val="C29FCD"/>
    <a:srgbClr val="ECDCC2"/>
    <a:srgbClr val="E2CAA2"/>
    <a:srgbClr val="FFFFFF"/>
    <a:srgbClr val="C971CF"/>
    <a:srgbClr val="191919"/>
    <a:srgbClr val="35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2"/>
  </p:normalViewPr>
  <p:slideViewPr>
    <p:cSldViewPr snapToGrid="0">
      <p:cViewPr varScale="1">
        <p:scale>
          <a:sx n="100" d="100"/>
          <a:sy n="100" d="100"/>
        </p:scale>
        <p:origin x="51" y="1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387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B08D6C1-6B8E-1A41-684B-152DEEF9A4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4A064D-FF00-2979-B8F5-FAEB02BD3E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49522-F341-45AB-83FA-A20FFF6863FB}" type="datetimeFigureOut">
              <a:rPr lang="ru-UA" smtClean="0"/>
              <a:t>04/29/2025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521AD2-E07A-AE76-D26D-89252FBAB6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C17380-FC57-6676-99D7-554CE038B3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799F5-A932-4A0E-9545-915BC17080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0008224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F0432-5FFE-4853-A278-078AA276CDB4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48E02-D348-466C-AA87-F1C490998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4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8E02-D348-466C-AA87-F1C490998FA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60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8E02-D348-466C-AA87-F1C490998FA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7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рный, темнота, пространство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85009A-B9EE-627D-CCCB-C4A8822A716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Дизайн костюма, одежда, костюм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7219D-994D-C655-FC86-621FB0351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67"/>
          <a:stretch/>
        </p:blipFill>
        <p:spPr>
          <a:xfrm>
            <a:off x="7164522" y="304800"/>
            <a:ext cx="6705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я экран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рный, темнота, природа, простран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E30F4-CA76-2B5E-85E7-9EC27158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3716C5-8866-8B31-EF8B-6CAD3679CA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51000" y="1619141"/>
            <a:ext cx="8890000" cy="4768958"/>
          </a:xfrm>
          <a:prstGeom prst="roundRect">
            <a:avLst>
              <a:gd name="adj" fmla="val 4151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рный, черно-белый, монохромный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2C87-A8C6-1EDC-49BA-AC056B5C63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01BD300-3829-AEFD-61BF-47EFAC3A1C3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7834973" cy="1254290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4400" dirty="0">
                <a:solidFill>
                  <a:srgbClr val="E2CAA2"/>
                </a:solidFill>
                <a:latin typeface="Furore" panose="02000503020000020004" pitchFamily="2" charset="0"/>
              </a:rPr>
              <a:t>ПЛЮСЫ И МИНУСЫ</a:t>
            </a:r>
            <a:br>
              <a:rPr lang="ru-RU" sz="4400" dirty="0">
                <a:solidFill>
                  <a:srgbClr val="E2CAA2"/>
                </a:solidFill>
                <a:latin typeface="Furore" panose="02000503020000020004" pitchFamily="2" charset="0"/>
              </a:rPr>
            </a:br>
            <a:r>
              <a:rPr lang="ru-RU" sz="4400" dirty="0">
                <a:solidFill>
                  <a:srgbClr val="E2CAA2"/>
                </a:solidFill>
                <a:latin typeface="Furore" panose="02000503020000020004" pitchFamily="2" charset="0"/>
              </a:rPr>
              <a:t>МЕТОДА</a:t>
            </a:r>
            <a:endParaRPr lang="ru-UA" sz="44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  <p:pic>
        <p:nvPicPr>
          <p:cNvPr id="10" name="Рисунок 9" descr="Изображение выглядит как круг, часы, симво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25BA62-5A79-CCE5-E28C-9C91E96B0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74"/>
          <a:stretch/>
        </p:blipFill>
        <p:spPr>
          <a:xfrm>
            <a:off x="9237227" y="1"/>
            <a:ext cx="2954772" cy="49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7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рный, черно-белый, монохромный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2C87-A8C6-1EDC-49BA-AC056B5C63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01BD300-3829-AEFD-61BF-47EFAC3A1C3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7834973" cy="1254290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4400" dirty="0">
                <a:solidFill>
                  <a:srgbClr val="E2CAA2"/>
                </a:solidFill>
                <a:latin typeface="Furore" panose="02000503020000020004" pitchFamily="2" charset="0"/>
              </a:rPr>
              <a:t>ПЛЮСЫ И МИНУСЫ</a:t>
            </a:r>
            <a:br>
              <a:rPr lang="ru-RU" sz="4400" dirty="0">
                <a:solidFill>
                  <a:srgbClr val="E2CAA2"/>
                </a:solidFill>
                <a:latin typeface="Furore" panose="02000503020000020004" pitchFamily="2" charset="0"/>
              </a:rPr>
            </a:br>
            <a:r>
              <a:rPr lang="ru-RU" sz="4400" dirty="0">
                <a:solidFill>
                  <a:srgbClr val="E2CAA2"/>
                </a:solidFill>
                <a:latin typeface="Furore" panose="02000503020000020004" pitchFamily="2" charset="0"/>
              </a:rPr>
              <a:t>МЕТОДА</a:t>
            </a:r>
            <a:endParaRPr lang="ru-UA" sz="44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182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троительство, свеча, освещение, церко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78C0C4-C103-5F39-83F0-12E0DD006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863" t="6940"/>
          <a:stretch/>
        </p:blipFill>
        <p:spPr>
          <a:xfrm>
            <a:off x="0" y="-6140"/>
            <a:ext cx="12192000" cy="687666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EC3C914-C557-5BBF-D580-BED0CB1677CC}"/>
              </a:ext>
            </a:extLst>
          </p:cNvPr>
          <p:cNvSpPr/>
          <p:nvPr userDrawn="1"/>
        </p:nvSpPr>
        <p:spPr>
          <a:xfrm>
            <a:off x="-22595" y="-6140"/>
            <a:ext cx="12192000" cy="286207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61000"/>
                </a:schemeClr>
              </a:gs>
              <a:gs pos="100000">
                <a:srgbClr val="1E1E1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B3B0F68-4D0E-A633-BC17-79E2C47FFE4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11179253" cy="938581"/>
          </a:xfrm>
        </p:spPr>
        <p:txBody>
          <a:bodyPr anchor="t">
            <a:normAutofit/>
          </a:bodyPr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Furore" panose="02000503020000020004" pitchFamily="2" charset="0"/>
              </a:rPr>
              <a:t>ПЛЮСЫ И МИНУСЫ МЕТОДА</a:t>
            </a:r>
            <a:endParaRPr lang="ru-UA" sz="4400" dirty="0">
              <a:solidFill>
                <a:schemeClr val="bg1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016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черный, темнота, природа, простран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E8B70-9FB7-8CE9-F0F1-E40853FC31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CB2A206-63E3-F731-EB12-7E95770747F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9231630" cy="900876"/>
          </a:xfrm>
        </p:spPr>
        <p:txBody>
          <a:bodyPr anchor="t">
            <a:normAutofit/>
          </a:bodyPr>
          <a:lstStyle/>
          <a:p>
            <a:pPr algn="l"/>
            <a:r>
              <a:rPr lang="ru-RU" sz="4400" dirty="0">
                <a:solidFill>
                  <a:srgbClr val="E2CAA2"/>
                </a:solidFill>
                <a:latin typeface="Furore" panose="02000503020000020004" pitchFamily="2" charset="0"/>
              </a:rPr>
              <a:t>КАК ПРОВЕСТИ </a:t>
            </a:r>
            <a:r>
              <a:rPr lang="en" sz="4400" dirty="0">
                <a:solidFill>
                  <a:srgbClr val="E2CAA2"/>
                </a:solidFill>
                <a:latin typeface="Furore" panose="02000503020000020004" pitchFamily="2" charset="0"/>
              </a:rPr>
              <a:t>CUSTDEV?</a:t>
            </a:r>
            <a:endParaRPr lang="ru-UA" sz="44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  <p:pic>
        <p:nvPicPr>
          <p:cNvPr id="17" name="Рисунок 16" descr="Изображение выглядит как Дизайн костюма, одежда, костюм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95856B-6530-009E-5946-41D54034E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662"/>
          <a:stretch/>
        </p:blipFill>
        <p:spPr>
          <a:xfrm>
            <a:off x="7228153" y="999283"/>
            <a:ext cx="5426676" cy="585871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линия, белый, символ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E666DC-8F2A-EF3D-D1BA-3D5FDD24DD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7000"/>
          </a:blip>
          <a:srcRect r="14871"/>
          <a:stretch/>
        </p:blipFill>
        <p:spPr>
          <a:xfrm>
            <a:off x="11327090" y="1852238"/>
            <a:ext cx="864910" cy="8636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реугольник, линия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48BA6A-C61F-A251-802D-34D6F12339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264" y="109724"/>
            <a:ext cx="581826" cy="5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93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черный, темнота, природа, простран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E8B70-9FB7-8CE9-F0F1-E40853FC31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CB2A206-63E3-F731-EB12-7E95770747F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9231630" cy="900876"/>
          </a:xfrm>
        </p:spPr>
        <p:txBody>
          <a:bodyPr anchor="t">
            <a:normAutofit/>
          </a:bodyPr>
          <a:lstStyle/>
          <a:p>
            <a:pPr algn="l"/>
            <a:r>
              <a:rPr lang="ru-RU" sz="4400" dirty="0">
                <a:solidFill>
                  <a:srgbClr val="E2CAA2"/>
                </a:solidFill>
                <a:latin typeface="Furore" panose="02000503020000020004" pitchFamily="2" charset="0"/>
              </a:rPr>
              <a:t>КАК ПРОВЕСТИ </a:t>
            </a:r>
            <a:r>
              <a:rPr lang="en" sz="4400" dirty="0">
                <a:solidFill>
                  <a:srgbClr val="E2CAA2"/>
                </a:solidFill>
                <a:latin typeface="Furore" panose="02000503020000020004" pitchFamily="2" charset="0"/>
              </a:rPr>
              <a:t>CUSTDEV?</a:t>
            </a:r>
            <a:endParaRPr lang="ru-UA" sz="44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  <p:pic>
        <p:nvPicPr>
          <p:cNvPr id="18" name="Рисунок 17" descr="Изображение выглядит как линия, белый, символ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E666DC-8F2A-EF3D-D1BA-3D5FDD24DD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7000"/>
          </a:blip>
          <a:srcRect r="14871"/>
          <a:stretch/>
        </p:blipFill>
        <p:spPr>
          <a:xfrm>
            <a:off x="11327090" y="1852238"/>
            <a:ext cx="864910" cy="8636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реугольник, линия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48BA6A-C61F-A251-802D-34D6F12339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264" y="109724"/>
            <a:ext cx="581826" cy="596133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Дизайн костюма, Человеческое лицо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314F3C-1455-5F02-453E-45BBBB6CFC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056" y="964119"/>
            <a:ext cx="5327944" cy="589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25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0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739CA2-1F0E-3E60-FE43-D2877470A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6B58978-2B9E-F2EF-ED46-42DA9AA4A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9231630" cy="900876"/>
          </a:xfrm>
        </p:spPr>
        <p:txBody>
          <a:bodyPr anchor="t">
            <a:normAutofit/>
          </a:bodyPr>
          <a:lstStyle/>
          <a:p>
            <a:pPr algn="l"/>
            <a:r>
              <a:rPr lang="ru-RU" sz="4400" dirty="0">
                <a:solidFill>
                  <a:srgbClr val="CEA667"/>
                </a:solidFill>
                <a:latin typeface="Furore" panose="02000503020000020004" pitchFamily="2" charset="0"/>
              </a:rPr>
              <a:t>Как провести </a:t>
            </a:r>
            <a:r>
              <a:rPr lang="en" sz="4400" dirty="0">
                <a:solidFill>
                  <a:srgbClr val="CEA667"/>
                </a:solidFill>
                <a:latin typeface="Furore" panose="02000503020000020004" pitchFamily="2" charset="0"/>
              </a:rPr>
              <a:t>CUSTDEV?</a:t>
            </a:r>
            <a:endParaRPr lang="ru-UA" sz="4400" dirty="0">
              <a:solidFill>
                <a:srgbClr val="CEA667"/>
              </a:solidFill>
              <a:latin typeface="Furore" panose="02000503020000020004" pitchFamily="2" charset="0"/>
            </a:endParaRPr>
          </a:p>
        </p:txBody>
      </p:sp>
      <p:pic>
        <p:nvPicPr>
          <p:cNvPr id="12" name="Рисунок 11" descr="Изображение выглядит как черный, темнота, природа, простран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917AFB-F770-6000-8487-F315AD9447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8572" b="46379"/>
          <a:stretch/>
        </p:blipFill>
        <p:spPr>
          <a:xfrm>
            <a:off x="0" y="4311339"/>
            <a:ext cx="12192000" cy="255487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5E95BA-8EC2-F187-5CE7-09F95AEEA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47099" y="3675624"/>
            <a:ext cx="2306667" cy="230666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вез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553282-A6C4-B89A-8242-0CA1FF83A7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378" y="1957448"/>
            <a:ext cx="1050988" cy="11014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3185DE-CF77-10D5-E94F-10AD865D0A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3794" y="5775285"/>
            <a:ext cx="1136773" cy="113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60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экра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739CA2-1F0E-3E60-FE43-D2877470A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6B58978-2B9E-F2EF-ED46-42DA9AA4A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9231630" cy="900876"/>
          </a:xfrm>
        </p:spPr>
        <p:txBody>
          <a:bodyPr anchor="t">
            <a:normAutofit/>
          </a:bodyPr>
          <a:lstStyle/>
          <a:p>
            <a:pPr algn="l"/>
            <a:r>
              <a:rPr lang="ru-RU" sz="4400" dirty="0">
                <a:solidFill>
                  <a:srgbClr val="CEA667"/>
                </a:solidFill>
                <a:latin typeface="Furore" panose="02000503020000020004" pitchFamily="2" charset="0"/>
              </a:rPr>
              <a:t>Как провести </a:t>
            </a:r>
            <a:r>
              <a:rPr lang="en" sz="4400" dirty="0">
                <a:solidFill>
                  <a:srgbClr val="CEA667"/>
                </a:solidFill>
                <a:latin typeface="Furore" panose="02000503020000020004" pitchFamily="2" charset="0"/>
              </a:rPr>
              <a:t>CUSTDEV?</a:t>
            </a:r>
            <a:endParaRPr lang="ru-UA" sz="4400" dirty="0">
              <a:solidFill>
                <a:srgbClr val="CEA667"/>
              </a:solidFill>
              <a:latin typeface="Furore" panose="02000503020000020004" pitchFamily="2" charset="0"/>
            </a:endParaRPr>
          </a:p>
        </p:txBody>
      </p:sp>
      <p:pic>
        <p:nvPicPr>
          <p:cNvPr id="12" name="Рисунок 11" descr="Изображение выглядит как черный, темнота, природа, простран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917AFB-F770-6000-8487-F315AD9447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8572" b="46379"/>
          <a:stretch/>
        </p:blipFill>
        <p:spPr>
          <a:xfrm>
            <a:off x="0" y="2768600"/>
            <a:ext cx="12192000" cy="4097615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2496CD-057D-004D-5161-8A5CC573E8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9951" y="3429000"/>
            <a:ext cx="4794249" cy="2708751"/>
          </a:xfrm>
          <a:prstGeom prst="roundRect">
            <a:avLst>
              <a:gd name="adj" fmla="val 2508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id="{0A488623-2DDB-5B04-BEF0-3469FB772A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7802" y="3428999"/>
            <a:ext cx="4794249" cy="2708751"/>
          </a:xfrm>
          <a:prstGeom prst="roundRect">
            <a:avLst>
              <a:gd name="adj" fmla="val 2508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137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3 столб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739CA2-1F0E-3E60-FE43-D2877470A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6B58978-2B9E-F2EF-ED46-42DA9AA4A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9231630" cy="900876"/>
          </a:xfrm>
        </p:spPr>
        <p:txBody>
          <a:bodyPr anchor="t">
            <a:normAutofit/>
          </a:bodyPr>
          <a:lstStyle/>
          <a:p>
            <a:pPr algn="l"/>
            <a:r>
              <a:rPr lang="ru-RU" sz="4400" dirty="0">
                <a:solidFill>
                  <a:srgbClr val="CEA667"/>
                </a:solidFill>
                <a:latin typeface="Furore" panose="02000503020000020004" pitchFamily="2" charset="0"/>
              </a:rPr>
              <a:t>Как провести </a:t>
            </a:r>
            <a:r>
              <a:rPr lang="en" sz="4400" dirty="0">
                <a:solidFill>
                  <a:srgbClr val="CEA667"/>
                </a:solidFill>
                <a:latin typeface="Furore" panose="02000503020000020004" pitchFamily="2" charset="0"/>
              </a:rPr>
              <a:t>CUSTDEV?</a:t>
            </a:r>
            <a:endParaRPr lang="ru-UA" sz="4400" dirty="0">
              <a:solidFill>
                <a:srgbClr val="CEA667"/>
              </a:solidFill>
              <a:latin typeface="Furore" panose="02000503020000020004" pitchFamily="2" charset="0"/>
            </a:endParaRPr>
          </a:p>
        </p:txBody>
      </p:sp>
      <p:pic>
        <p:nvPicPr>
          <p:cNvPr id="15" name="Рисунок 14" descr="Изображение выглядит как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5E95BA-8EC2-F187-5CE7-09F95AEEA1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418" y="-93833"/>
            <a:ext cx="2051281" cy="205128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вез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553282-A6C4-B89A-8242-0CA1FF83A7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507" y="2664218"/>
            <a:ext cx="1050988" cy="11014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3185DE-CF77-10D5-E94F-10AD865D0A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5604" y="5577826"/>
            <a:ext cx="1136773" cy="1136773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FA9AF7-0EF4-81C2-8BD0-084AFAF3F7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744" y="1778987"/>
            <a:ext cx="2232792" cy="2183414"/>
          </a:xfrm>
          <a:prstGeom prst="roundRect">
            <a:avLst>
              <a:gd name="adj" fmla="val 5584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362FCE6A-39BE-1323-220B-C21A796D8D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08580" y="1778987"/>
            <a:ext cx="2232792" cy="2183414"/>
          </a:xfrm>
          <a:prstGeom prst="roundRect">
            <a:avLst>
              <a:gd name="adj" fmla="val 5584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A6DC0A78-03B7-4F82-1141-1DE961811D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6416" y="1778987"/>
            <a:ext cx="2232792" cy="2183414"/>
          </a:xfrm>
          <a:prstGeom prst="roundRect">
            <a:avLst>
              <a:gd name="adj" fmla="val 5584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747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288793-DAD6-2807-8E50-353FFD015E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0265D9E-E303-1E09-57C2-70E87C38DC2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9231630" cy="900876"/>
          </a:xfrm>
        </p:spPr>
        <p:txBody>
          <a:bodyPr anchor="t">
            <a:normAutofit/>
          </a:bodyPr>
          <a:lstStyle/>
          <a:p>
            <a:pPr algn="l"/>
            <a:r>
              <a:rPr lang="ru-RU" sz="4400" dirty="0">
                <a:solidFill>
                  <a:srgbClr val="CEA667"/>
                </a:solidFill>
                <a:latin typeface="Furore" panose="02000503020000020004" pitchFamily="2" charset="0"/>
              </a:rPr>
              <a:t>Как провести </a:t>
            </a:r>
            <a:r>
              <a:rPr lang="en" sz="4400" dirty="0">
                <a:solidFill>
                  <a:srgbClr val="CEA667"/>
                </a:solidFill>
                <a:latin typeface="Furore" panose="02000503020000020004" pitchFamily="2" charset="0"/>
              </a:rPr>
              <a:t>CUSTDEV?</a:t>
            </a:r>
            <a:endParaRPr lang="ru-UA" sz="4400" dirty="0">
              <a:solidFill>
                <a:srgbClr val="CEA667"/>
              </a:solidFill>
              <a:latin typeface="Furore" panose="02000503020000020004" pitchFamily="2" charset="0"/>
            </a:endParaRPr>
          </a:p>
        </p:txBody>
      </p:sp>
      <p:pic>
        <p:nvPicPr>
          <p:cNvPr id="7" name="Рисунок 6" descr="Изображение выглядит как черный, темнота, природа, простран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773702-7286-5F4B-F579-B71598810A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8572" b="37673"/>
          <a:stretch/>
        </p:blipFill>
        <p:spPr>
          <a:xfrm>
            <a:off x="0" y="3668512"/>
            <a:ext cx="12192000" cy="318948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C32C5-856C-79EA-BE63-AB32C71BFF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30477"/>
          <a:stretch/>
        </p:blipFill>
        <p:spPr>
          <a:xfrm>
            <a:off x="10087426" y="2162029"/>
            <a:ext cx="2104574" cy="302717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вез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554044-9D72-9F80-7C81-D35E1853F4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00005">
            <a:off x="9978331" y="5144911"/>
            <a:ext cx="1050988" cy="110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60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нимок экрана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FC18A3-6039-9CDD-5FB7-E878B9FA66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реугольник, линия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C34A29-E3BB-EF1F-8682-7856A6945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93" y="3240025"/>
            <a:ext cx="798002" cy="81762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имвол, линия, белый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3EEB85-E4AC-2176-667C-AF443899A1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176" y="5691264"/>
            <a:ext cx="541034" cy="778116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0BCD79-CC75-1969-ECFB-0EDAC58B54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15835" y="974221"/>
            <a:ext cx="3708400" cy="5213350"/>
          </a:xfrm>
          <a:prstGeom prst="roundRect">
            <a:avLst>
              <a:gd name="adj" fmla="val 4914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424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рный, темнота, природа, простран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172716-A456-7847-8B61-6C7F507AF0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DFCA1A9-6513-4EE0-8034-F66783AF5EA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9231630" cy="900876"/>
          </a:xfrm>
        </p:spPr>
        <p:txBody>
          <a:bodyPr anchor="t">
            <a:normAutofit/>
          </a:bodyPr>
          <a:lstStyle/>
          <a:p>
            <a:pPr algn="l"/>
            <a:r>
              <a:rPr lang="ru-RU" sz="4400" dirty="0">
                <a:solidFill>
                  <a:srgbClr val="E2CAA2"/>
                </a:solidFill>
                <a:latin typeface="Furore" panose="02000503020000020004" pitchFamily="2" charset="0"/>
              </a:rPr>
              <a:t>КАК ПРОВЕСТИ </a:t>
            </a:r>
            <a:r>
              <a:rPr lang="en" sz="4400" dirty="0">
                <a:solidFill>
                  <a:srgbClr val="E2CAA2"/>
                </a:solidFill>
                <a:latin typeface="Furore" panose="02000503020000020004" pitchFamily="2" charset="0"/>
              </a:rPr>
              <a:t>CUSTDEV?</a:t>
            </a:r>
            <a:endParaRPr lang="ru-UA" sz="44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  <p:pic>
        <p:nvPicPr>
          <p:cNvPr id="6" name="Рисунок 5" descr="Изображение выглядит как линия, белый, символ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4AE4F-9F3D-BFF1-2200-1AAA877092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7000"/>
          </a:blip>
          <a:srcRect r="14871"/>
          <a:stretch/>
        </p:blipFill>
        <p:spPr>
          <a:xfrm>
            <a:off x="11327090" y="2798052"/>
            <a:ext cx="864910" cy="8636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имвол, линия, белый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F3F9EF-BE52-C2CE-CC06-FFBB396890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746" y="888419"/>
            <a:ext cx="487204" cy="70069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белый, линия, Шриф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DB5A0-4DE7-FCBE-1506-53C305EF05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655" y="2288968"/>
            <a:ext cx="356490" cy="4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64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рный, темнота, природа, простран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172716-A456-7847-8B61-6C7F507AF0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DFCA1A9-6513-4EE0-8034-F66783AF5EA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9231630" cy="900876"/>
          </a:xfrm>
        </p:spPr>
        <p:txBody>
          <a:bodyPr anchor="t">
            <a:normAutofit/>
          </a:bodyPr>
          <a:lstStyle/>
          <a:p>
            <a:pPr algn="l"/>
            <a:r>
              <a:rPr lang="ru-RU" sz="4400" dirty="0">
                <a:solidFill>
                  <a:srgbClr val="E2CAA2"/>
                </a:solidFill>
                <a:latin typeface="Furore" panose="02000503020000020004" pitchFamily="2" charset="0"/>
              </a:rPr>
              <a:t>КАК ПРОВЕСТИ </a:t>
            </a:r>
            <a:r>
              <a:rPr lang="en" sz="4400" dirty="0">
                <a:solidFill>
                  <a:srgbClr val="E2CAA2"/>
                </a:solidFill>
                <a:latin typeface="Furore" panose="02000503020000020004" pitchFamily="2" charset="0"/>
              </a:rPr>
              <a:t>CUSTDEV?</a:t>
            </a:r>
            <a:endParaRPr lang="ru-UA" sz="44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  <p:pic>
        <p:nvPicPr>
          <p:cNvPr id="6" name="Рисунок 5" descr="Изображение выглядит как линия, белый, символ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4AE4F-9F3D-BFF1-2200-1AAA877092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7000"/>
          </a:blip>
          <a:srcRect r="14871"/>
          <a:stretch/>
        </p:blipFill>
        <p:spPr>
          <a:xfrm>
            <a:off x="11327090" y="2798052"/>
            <a:ext cx="864910" cy="863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еловек, одежда, Женщина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D65241-F6C2-7A7B-3908-C9C80D0711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6" b="43477"/>
          <a:stretch/>
        </p:blipFill>
        <p:spPr>
          <a:xfrm>
            <a:off x="3399198" y="1224081"/>
            <a:ext cx="4528694" cy="563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0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рно-белый, снимок экрана, черный, монохром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F40FB1-1F65-E3E0-134D-E04D53F820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имвол, линия, белый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8CA20E-0085-8D7D-F9D1-D549017B03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176" y="5691264"/>
            <a:ext cx="541034" cy="77811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E98C717-EACF-26A0-595E-B7A5C2BB8D8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9231630" cy="900876"/>
          </a:xfrm>
        </p:spPr>
        <p:txBody>
          <a:bodyPr anchor="t">
            <a:normAutofit/>
          </a:bodyPr>
          <a:lstStyle/>
          <a:p>
            <a:pPr algn="l"/>
            <a:r>
              <a:rPr lang="ru-RU" sz="4400" dirty="0">
                <a:solidFill>
                  <a:srgbClr val="CEA667"/>
                </a:solidFill>
                <a:latin typeface="Furore" panose="02000503020000020004" pitchFamily="2" charset="0"/>
              </a:rPr>
              <a:t>Как провести </a:t>
            </a:r>
            <a:r>
              <a:rPr lang="en" sz="4400" dirty="0">
                <a:solidFill>
                  <a:srgbClr val="CEA667"/>
                </a:solidFill>
                <a:latin typeface="Furore" panose="02000503020000020004" pitchFamily="2" charset="0"/>
              </a:rPr>
              <a:t>CUSTDEV?</a:t>
            </a:r>
            <a:endParaRPr lang="ru-UA" sz="4400" dirty="0">
              <a:solidFill>
                <a:srgbClr val="CEA667"/>
              </a:solidFill>
              <a:latin typeface="Furore" panose="02000503020000020004" pitchFamily="2" charset="0"/>
            </a:endParaRPr>
          </a:p>
        </p:txBody>
      </p:sp>
      <p:pic>
        <p:nvPicPr>
          <p:cNvPr id="5" name="Рисунок 4" descr="Изображение выглядит как одежда, Дизайн костюма, Человеческое лицо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725FBF-DA79-C3F4-D833-6F03A2E490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40483"/>
          <a:stretch/>
        </p:blipFill>
        <p:spPr>
          <a:xfrm>
            <a:off x="5276556" y="964119"/>
            <a:ext cx="7297714" cy="589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59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рно-белый, снимок экрана, черный, монохром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53CF94-BBF1-023F-1813-921756D0A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EC857FB-F282-7DF7-EEA2-9F874FA87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0"/>
            <a:ext cx="9231630" cy="1303473"/>
          </a:xfrm>
        </p:spPr>
        <p:txBody>
          <a:bodyPr anchor="t">
            <a:normAutofit/>
          </a:bodyPr>
          <a:lstStyle/>
          <a:p>
            <a:pPr algn="l"/>
            <a:r>
              <a:rPr lang="en" sz="4400" dirty="0">
                <a:solidFill>
                  <a:srgbClr val="CEA667"/>
                </a:solidFill>
                <a:latin typeface="Furore" panose="02000503020000020004" pitchFamily="2" charset="0"/>
              </a:rPr>
              <a:t>CUSTDEV </a:t>
            </a:r>
            <a:r>
              <a:rPr lang="ru-RU" sz="4400" dirty="0">
                <a:solidFill>
                  <a:srgbClr val="CEA667"/>
                </a:solidFill>
                <a:latin typeface="Furore" panose="02000503020000020004" pitchFamily="2" charset="0"/>
              </a:rPr>
              <a:t>В </a:t>
            </a:r>
            <a:r>
              <a:rPr lang="en" sz="4400" dirty="0">
                <a:solidFill>
                  <a:srgbClr val="CEA667"/>
                </a:solidFill>
                <a:latin typeface="Furore" panose="02000503020000020004" pitchFamily="2" charset="0"/>
              </a:rPr>
              <a:t>CHATGPT. </a:t>
            </a:r>
            <a:r>
              <a:rPr lang="ru-RU" sz="4400" dirty="0">
                <a:solidFill>
                  <a:srgbClr val="CEA667"/>
                </a:solidFill>
                <a:latin typeface="Furore" panose="02000503020000020004" pitchFamily="2" charset="0"/>
              </a:rPr>
              <a:t>ПРИГОДИТСЯ</a:t>
            </a:r>
            <a:endParaRPr lang="ru-UA" sz="4400" dirty="0">
              <a:solidFill>
                <a:srgbClr val="CEA667"/>
              </a:solidFill>
              <a:latin typeface="Furore" panose="02000503020000020004" pitchFamily="2" charset="0"/>
            </a:endParaRPr>
          </a:p>
        </p:txBody>
      </p:sp>
      <p:pic>
        <p:nvPicPr>
          <p:cNvPr id="5" name="Рисунок 4" descr="Изображение выглядит как одежда, статуя, Человеческое лицо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03C36-D68C-CFE4-29AE-81981F01F3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81" t="-1" r="16910" b="44236"/>
          <a:stretch/>
        </p:blipFill>
        <p:spPr>
          <a:xfrm>
            <a:off x="6378330" y="627664"/>
            <a:ext cx="5636896" cy="6230336"/>
          </a:xfrm>
          <a:prstGeom prst="rect">
            <a:avLst/>
          </a:prstGeom>
        </p:spPr>
      </p:pic>
      <p:pic>
        <p:nvPicPr>
          <p:cNvPr id="9" name="Рисунок 8" descr="Изображение выглядит как линия, белый, символ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7EBC8-A193-ED02-F71A-B43C9DA97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7000"/>
          </a:blip>
          <a:srcRect r="14871"/>
          <a:stretch/>
        </p:blipFill>
        <p:spPr>
          <a:xfrm>
            <a:off x="11327090" y="1852238"/>
            <a:ext cx="864910" cy="8636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реугольник, линия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D4CF03-D162-D3C0-69DC-6EADFCA816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264" y="215838"/>
            <a:ext cx="478259" cy="4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46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рный, темнота, пространство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76481B-1DCE-FB70-A347-363B52D8B68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68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736B36-1E9E-251E-A142-E531935A7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4924B0F-12F3-73BC-0253-FB2E7C225D3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9231630" cy="900876"/>
          </a:xfrm>
        </p:spPr>
        <p:txBody>
          <a:bodyPr anchor="t">
            <a:normAutofit/>
          </a:bodyPr>
          <a:lstStyle/>
          <a:p>
            <a:pPr algn="l"/>
            <a:r>
              <a:rPr lang="ru-RU" sz="4400" dirty="0">
                <a:solidFill>
                  <a:srgbClr val="CEA667"/>
                </a:solidFill>
                <a:latin typeface="Furore" panose="02000503020000020004" pitchFamily="2" charset="0"/>
              </a:rPr>
              <a:t>Частые ошибки</a:t>
            </a:r>
            <a:endParaRPr lang="ru-UA" sz="4400" dirty="0">
              <a:solidFill>
                <a:srgbClr val="CEA667"/>
              </a:solidFill>
              <a:latin typeface="Furore" panose="02000503020000020004" pitchFamily="2" charset="0"/>
            </a:endParaRPr>
          </a:p>
        </p:txBody>
      </p:sp>
      <p:pic>
        <p:nvPicPr>
          <p:cNvPr id="5" name="Рисунок 4" descr="Изображение выглядит как черно-белый, строительство, стена, колон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5176EF7-711A-1CFD-5557-7FB93DEC9F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897"/>
          <a:stretch/>
        </p:blipFill>
        <p:spPr>
          <a:xfrm flipH="1">
            <a:off x="6759145" y="0"/>
            <a:ext cx="5432853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женщина, одежда, Дизайн костюма, костю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9DC5F6-4A2F-F6B8-6E0C-7EF4401AC6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4204" b="43534"/>
          <a:stretch/>
        </p:blipFill>
        <p:spPr>
          <a:xfrm flipH="1">
            <a:off x="6761772" y="630328"/>
            <a:ext cx="5430225" cy="6227673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иния, белый, символ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0FF989-7EFD-D4C2-ADE4-E980E08156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0"/>
          </a:blip>
          <a:srcRect r="14871"/>
          <a:stretch/>
        </p:blipFill>
        <p:spPr>
          <a:xfrm>
            <a:off x="11345727" y="-731"/>
            <a:ext cx="864910" cy="8636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имвол, линия, белый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9EC7E4-AC9C-05F7-DAF7-DD90CE6949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166" y="348186"/>
            <a:ext cx="357865" cy="5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72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рный, темнота, пространство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7BB464-6576-01ED-867C-401FD04F829B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человек, Человеческое лицо, Дизайн костю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0EAAEA-5F13-E734-41E2-583CF668F6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5626"/>
          <a:stretch/>
        </p:blipFill>
        <p:spPr>
          <a:xfrm>
            <a:off x="6977783" y="794217"/>
            <a:ext cx="5766005" cy="6063782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одежда, Женщина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4D865D-D7DE-1806-3890-7423F2B09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6" b="43477"/>
          <a:stretch/>
        </p:blipFill>
        <p:spPr>
          <a:xfrm>
            <a:off x="5857183" y="1224080"/>
            <a:ext cx="4528694" cy="563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72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рный, темнота, пространство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3587B4-74B2-4D51-C16B-BBBE59CBC83B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микрофон, искусство, муз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40282-ABB5-FB64-43E9-30FE3BE401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5420" y="111410"/>
            <a:ext cx="6042127" cy="674659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линия, белый, символ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C4C758-8FA2-AF1D-D421-5AC0895304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7000"/>
          </a:blip>
          <a:srcRect r="14871"/>
          <a:stretch/>
        </p:blipFill>
        <p:spPr>
          <a:xfrm>
            <a:off x="11327090" y="1005636"/>
            <a:ext cx="864910" cy="8636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имвол, линия, белый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B9B44E-0E52-C236-B128-135A5C8F60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600" y="3172647"/>
            <a:ext cx="356490" cy="5127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лый, линия, Шриф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5A0457-8B20-E222-18E3-6D2F13FDB1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823" y="111410"/>
            <a:ext cx="442411" cy="57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4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рный, темнота, пространство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14C8BA-260C-53FF-9665-06E416A658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Человеческое лицо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2AE967-6012-7306-D614-C9103BCEF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921"/>
          <a:stretch/>
        </p:blipFill>
        <p:spPr>
          <a:xfrm>
            <a:off x="5906770" y="877907"/>
            <a:ext cx="6615431" cy="598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27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рный, темнота, пространство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14C8BA-260C-53FF-9665-06E416A658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Человеческое лицо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2AE967-6012-7306-D614-C9103BCEF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94" b="3016"/>
          <a:stretch/>
        </p:blipFill>
        <p:spPr>
          <a:xfrm>
            <a:off x="9017891" y="1993900"/>
            <a:ext cx="3174110" cy="4864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C5545C-EC43-2B3A-B62D-45BFA1CC4C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00" t="-1" b="37215"/>
          <a:stretch/>
        </p:blipFill>
        <p:spPr>
          <a:xfrm>
            <a:off x="0" y="1332649"/>
            <a:ext cx="3835400" cy="55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41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черный, темнота, природа, простран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954D2A-054D-C5D1-A419-333D77492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уг, Предметная фотография, метал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D1BF9F-8643-158B-F4CC-0F843F6318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5019"/>
          <a:stretch/>
        </p:blipFill>
        <p:spPr>
          <a:xfrm>
            <a:off x="11148059" y="5189689"/>
            <a:ext cx="1043941" cy="1498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657CEDC-1DE4-AB79-748A-C88C7AF55F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009" y="5587408"/>
            <a:ext cx="655782" cy="65578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фера, планета, Земля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7025CA-4D71-AAE1-2E25-B2079EDF3F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50"/>
          <a:stretch/>
        </p:blipFill>
        <p:spPr>
          <a:xfrm>
            <a:off x="9613900" y="0"/>
            <a:ext cx="1974273" cy="8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9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B98110-1BC7-73FE-A5C8-D68EAA676D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рно-белый, строительство, стена, колон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CBC008-8158-1B10-DAE0-CD9E4B082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897"/>
          <a:stretch/>
        </p:blipFill>
        <p:spPr>
          <a:xfrm flipH="1">
            <a:off x="6759145" y="0"/>
            <a:ext cx="5432853" cy="685800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1E1413A-6645-83D2-14BF-BDE77349B605}"/>
              </a:ext>
            </a:extLst>
          </p:cNvPr>
          <p:cNvGrpSpPr/>
          <p:nvPr userDrawn="1"/>
        </p:nvGrpSpPr>
        <p:grpSpPr>
          <a:xfrm>
            <a:off x="4649938" y="217357"/>
            <a:ext cx="7542061" cy="6640643"/>
            <a:chOff x="4649938" y="217357"/>
            <a:chExt cx="7542061" cy="664064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40AF4D6-0EFD-86A4-2A78-F08D56756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52"/>
                      </a14:imgEffect>
                      <a14:imgEffect>
                        <a14:saturation sat="82000"/>
                      </a14:imgEffect>
                      <a14:imgEffect>
                        <a14:brightnessContrast bright="16000" contrast="-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2364" b="41603"/>
            <a:stretch/>
          </p:blipFill>
          <p:spPr>
            <a:xfrm>
              <a:off x="4998084" y="217357"/>
              <a:ext cx="7193915" cy="6640643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человек, одежда, Женщина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84C35D-5CB5-1168-CEFB-8EE57F656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116" b="43477"/>
            <a:stretch/>
          </p:blipFill>
          <p:spPr>
            <a:xfrm>
              <a:off x="4649938" y="820498"/>
              <a:ext cx="4853105" cy="6037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616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B98110-1BC7-73FE-A5C8-D68EAA676D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рно-белый, строительство, стена, колон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CBC008-8158-1B10-DAE0-CD9E4B082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4594"/>
          <a:stretch/>
        </p:blipFill>
        <p:spPr>
          <a:xfrm flipH="1">
            <a:off x="8333944" y="0"/>
            <a:ext cx="3858055" cy="6858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одежда, статуя, Человеческое лицо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CB7BA4-A80C-F4CE-F092-F93F82925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81" t="-1" r="16910" b="44236"/>
          <a:stretch/>
        </p:blipFill>
        <p:spPr>
          <a:xfrm>
            <a:off x="4073703" y="2387600"/>
            <a:ext cx="4044594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41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B98110-1BC7-73FE-A5C8-D68EAA676D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рно-белый, строительство, стена, колон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CBC008-8158-1B10-DAE0-CD9E4B082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897"/>
          <a:stretch/>
        </p:blipFill>
        <p:spPr>
          <a:xfrm flipH="1">
            <a:off x="6759145" y="0"/>
            <a:ext cx="5432853" cy="6858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Дизайн костюма, одежда, костюм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934A99-42E1-6DF6-17F7-C89DC3D304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95" t="-1997" r="38050" b="37394"/>
          <a:stretch/>
        </p:blipFill>
        <p:spPr>
          <a:xfrm>
            <a:off x="8653249" y="764194"/>
            <a:ext cx="3538751" cy="609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29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рный, темнота, природа, простран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E30F4-CA76-2B5E-85E7-9EC27158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0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87AA3-1CA2-DF2E-89D9-8DD863DF6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D94DE5-60C1-56C4-0ED9-C653EE1F0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D86FB3-91AB-42A7-9353-8BDD78417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D62215-3BC9-134E-B9A8-3ACE7E3E240C}" type="datetimeFigureOut">
              <a:rPr lang="ru-UA" smtClean="0"/>
              <a:t>04/29/2025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EF534-2A2E-8C63-2279-D547564CB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8BFDD3-F5DA-ECEE-49BE-71ED43247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DF1255-2B1F-F74B-BD3F-382BFEBF2A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261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5" r:id="rId4"/>
    <p:sldLayoutId id="2147483652" r:id="rId5"/>
    <p:sldLayoutId id="2147483653" r:id="rId6"/>
    <p:sldLayoutId id="2147483674" r:id="rId7"/>
    <p:sldLayoutId id="2147483670" r:id="rId8"/>
    <p:sldLayoutId id="2147483654" r:id="rId9"/>
    <p:sldLayoutId id="2147483671" r:id="rId10"/>
    <p:sldLayoutId id="2147483655" r:id="rId11"/>
    <p:sldLayoutId id="2147483668" r:id="rId12"/>
    <p:sldLayoutId id="2147483656" r:id="rId13"/>
    <p:sldLayoutId id="2147483657" r:id="rId14"/>
    <p:sldLayoutId id="2147483673" r:id="rId15"/>
    <p:sldLayoutId id="2147483658" r:id="rId16"/>
    <p:sldLayoutId id="2147483672" r:id="rId17"/>
    <p:sldLayoutId id="2147483667" r:id="rId18"/>
    <p:sldLayoutId id="2147483662" r:id="rId19"/>
    <p:sldLayoutId id="2147483661" r:id="rId20"/>
    <p:sldLayoutId id="2147483669" r:id="rId21"/>
    <p:sldLayoutId id="2147483663" r:id="rId22"/>
    <p:sldLayoutId id="2147483660" r:id="rId23"/>
    <p:sldLayoutId id="2147483665" r:id="rId24"/>
    <p:sldLayoutId id="2147483666" r:id="rId25"/>
    <p:sldLayoutId id="2147483664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4432C-F2CC-3936-8E19-2098E4AFCAFA}"/>
              </a:ext>
            </a:extLst>
          </p:cNvPr>
          <p:cNvSpPr txBox="1">
            <a:spLocks/>
          </p:cNvSpPr>
          <p:nvPr/>
        </p:nvSpPr>
        <p:spPr>
          <a:xfrm>
            <a:off x="583544" y="2288981"/>
            <a:ext cx="6918468" cy="17959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5400" dirty="0">
                <a:solidFill>
                  <a:schemeClr val="bg1"/>
                </a:solidFill>
                <a:latin typeface="Furore" panose="02000503020000020004" pitchFamily="50" charset="0"/>
              </a:rPr>
              <a:t>LMS</a:t>
            </a:r>
            <a:r>
              <a:rPr lang="ru-RU" sz="5400" dirty="0">
                <a:solidFill>
                  <a:schemeClr val="bg1"/>
                </a:solidFill>
                <a:latin typeface="Furore" panose="02000503020000020004" pitchFamily="50" charset="0"/>
              </a:rPr>
              <a:t>-Технологии в образовании</a:t>
            </a:r>
            <a:endParaRPr lang="ru-RU" sz="5400" dirty="0">
              <a:solidFill>
                <a:schemeClr val="bg1"/>
              </a:solidFill>
              <a:latin typeface="Furore" panose="0200050302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51A052-DD22-8761-F64B-0BFDD075F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648" y="491967"/>
            <a:ext cx="1436370" cy="513669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2A51AF56-7FCD-412E-B326-192D1EDD98F7}"/>
              </a:ext>
            </a:extLst>
          </p:cNvPr>
          <p:cNvSpPr txBox="1">
            <a:spLocks/>
          </p:cNvSpPr>
          <p:nvPr/>
        </p:nvSpPr>
        <p:spPr>
          <a:xfrm>
            <a:off x="625801" y="5534569"/>
            <a:ext cx="2229833" cy="469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 panose="020B0604020202020204"/>
              <a:buNone/>
            </a:pPr>
            <a:r>
              <a:rPr lang="ru-RU" sz="2200" dirty="0">
                <a:solidFill>
                  <a:srgbClr val="E2CAA2"/>
                </a:solidFill>
                <a:latin typeface="Play" pitchFamily="2" charset="0"/>
                <a:sym typeface="Play" panose="00000500000000000000"/>
              </a:rPr>
              <a:t>Андрей Иванов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AAFC1F97-6346-FB1C-E50B-1F72899C2350}"/>
              </a:ext>
            </a:extLst>
          </p:cNvPr>
          <p:cNvSpPr txBox="1">
            <a:spLocks/>
          </p:cNvSpPr>
          <p:nvPr/>
        </p:nvSpPr>
        <p:spPr>
          <a:xfrm>
            <a:off x="2950084" y="5534569"/>
            <a:ext cx="2757949" cy="469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 panose="020B0604020202020204"/>
              <a:buNone/>
            </a:pPr>
            <a:r>
              <a:rPr lang="ru-RU" sz="2200" dirty="0">
                <a:solidFill>
                  <a:srgbClr val="E2CAA2"/>
                </a:solidFill>
                <a:latin typeface="Play" pitchFamily="2" charset="0"/>
                <a:sym typeface="Play" panose="00000500000000000000"/>
              </a:rPr>
              <a:t>Карина </a:t>
            </a:r>
            <a:r>
              <a:rPr lang="ru-RU" sz="2200" dirty="0" err="1">
                <a:solidFill>
                  <a:srgbClr val="E2CAA2"/>
                </a:solidFill>
                <a:latin typeface="Play" pitchFamily="2" charset="0"/>
                <a:sym typeface="Play" panose="00000500000000000000"/>
              </a:rPr>
              <a:t>Шушунова</a:t>
            </a:r>
            <a:endParaRPr lang="ru-RU" sz="2200" dirty="0">
              <a:solidFill>
                <a:srgbClr val="E2CAA2"/>
              </a:solidFill>
              <a:latin typeface="Play" pitchFamily="2" charset="0"/>
              <a:sym typeface="Play" panose="00000500000000000000"/>
            </a:endParaRPr>
          </a:p>
          <a:p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Изображение выглядит как одежда, статуя, Человеческое лицо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C86035-5B54-672F-53A6-CC925FA385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81" t="-1" r="31648" b="44236"/>
          <a:stretch/>
        </p:blipFill>
        <p:spPr>
          <a:xfrm>
            <a:off x="7753778" y="627664"/>
            <a:ext cx="4438222" cy="62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4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86EF5-3ECF-3BA4-1A56-2CC37A281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BD13617-8B22-1C5E-502A-862C11E7BCC2}"/>
              </a:ext>
            </a:extLst>
          </p:cNvPr>
          <p:cNvSpPr/>
          <p:nvPr/>
        </p:nvSpPr>
        <p:spPr>
          <a:xfrm>
            <a:off x="1473200" y="1384300"/>
            <a:ext cx="9245600" cy="5219700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693DE6-6EF5-B7B2-BCD5-07FE99D15A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43" b="1443"/>
          <a:stretch/>
        </p:blipFill>
        <p:spPr>
          <a:prstGeom prst="roundRect">
            <a:avLst>
              <a:gd name="adj" fmla="val 1488"/>
            </a:avLst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DBC4C82-AAA2-D6E7-6A75-1D5255FE26E1}"/>
              </a:ext>
            </a:extLst>
          </p:cNvPr>
          <p:cNvSpPr txBox="1">
            <a:spLocks/>
          </p:cNvSpPr>
          <p:nvPr/>
        </p:nvSpPr>
        <p:spPr>
          <a:xfrm>
            <a:off x="1391285" y="439892"/>
            <a:ext cx="940943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Активность. конспект</a:t>
            </a:r>
            <a:endParaRPr lang="en-US" sz="40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39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D4A52-2440-2E19-1F18-F1D6914BD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E39BB91-6443-B92E-5361-F8E7F3AAC672}"/>
              </a:ext>
            </a:extLst>
          </p:cNvPr>
          <p:cNvSpPr/>
          <p:nvPr/>
        </p:nvSpPr>
        <p:spPr>
          <a:xfrm>
            <a:off x="1473200" y="1384300"/>
            <a:ext cx="9245600" cy="5219700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857FB-2730-7D56-9ACF-01A4A017E2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81" b="1681"/>
          <a:stretch/>
        </p:blipFill>
        <p:spPr>
          <a:prstGeom prst="roundRect">
            <a:avLst>
              <a:gd name="adj" fmla="val 1488"/>
            </a:avLst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0802283-2C5B-5481-C122-9198940FA12E}"/>
              </a:ext>
            </a:extLst>
          </p:cNvPr>
          <p:cNvSpPr txBox="1">
            <a:spLocks/>
          </p:cNvSpPr>
          <p:nvPr/>
        </p:nvSpPr>
        <p:spPr>
          <a:xfrm>
            <a:off x="1391285" y="439892"/>
            <a:ext cx="940943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симуляторы</a:t>
            </a:r>
            <a:endParaRPr lang="en-US" sz="40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62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1933D-AA77-163B-89B7-A10BCD064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2F293C5-D4C2-02C4-F40A-F39E53B9D9F8}"/>
              </a:ext>
            </a:extLst>
          </p:cNvPr>
          <p:cNvSpPr/>
          <p:nvPr/>
        </p:nvSpPr>
        <p:spPr>
          <a:xfrm>
            <a:off x="1473200" y="1384300"/>
            <a:ext cx="9245600" cy="5219700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F64D2E-D521-291F-56BE-00753C78B8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55" b="621"/>
          <a:stretch/>
        </p:blipFill>
        <p:spPr>
          <a:xfrm>
            <a:off x="1651000" y="1619141"/>
            <a:ext cx="8890000" cy="4768958"/>
          </a:xfrm>
          <a:prstGeom prst="roundRect">
            <a:avLst>
              <a:gd name="adj" fmla="val 1488"/>
            </a:avLst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F2DE8AB-B0C7-EACB-6D57-CC39C27BFF94}"/>
              </a:ext>
            </a:extLst>
          </p:cNvPr>
          <p:cNvSpPr txBox="1">
            <a:spLocks/>
          </p:cNvSpPr>
          <p:nvPr/>
        </p:nvSpPr>
        <p:spPr>
          <a:xfrm>
            <a:off x="1391285" y="439892"/>
            <a:ext cx="940943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симуляторы</a:t>
            </a:r>
            <a:endParaRPr lang="en-US" sz="40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9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C7B70-834A-6FCA-809C-D637BA559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26A66EF-D6F4-8F95-94A6-C96E500EF91D}"/>
              </a:ext>
            </a:extLst>
          </p:cNvPr>
          <p:cNvSpPr/>
          <p:nvPr/>
        </p:nvSpPr>
        <p:spPr>
          <a:xfrm>
            <a:off x="1473200" y="1384300"/>
            <a:ext cx="9245600" cy="5219700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E7C6DA-8E1D-2F9E-6B0E-85CDE0C608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22" b="1622"/>
          <a:stretch/>
        </p:blipFill>
        <p:spPr>
          <a:prstGeom prst="roundRect">
            <a:avLst>
              <a:gd name="adj" fmla="val 1488"/>
            </a:avLst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5E08F96-9E24-0F1A-C4E6-F1C727DA43A8}"/>
              </a:ext>
            </a:extLst>
          </p:cNvPr>
          <p:cNvSpPr txBox="1">
            <a:spLocks/>
          </p:cNvSpPr>
          <p:nvPr/>
        </p:nvSpPr>
        <p:spPr>
          <a:xfrm>
            <a:off x="1391285" y="439892"/>
            <a:ext cx="940943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симуляторы</a:t>
            </a:r>
            <a:endParaRPr lang="en-US" sz="40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791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DD12A-6A2A-48D9-AD74-41907892B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C631231-58A7-EBB7-6CE4-79E3E0557F2C}"/>
              </a:ext>
            </a:extLst>
          </p:cNvPr>
          <p:cNvSpPr/>
          <p:nvPr/>
        </p:nvSpPr>
        <p:spPr>
          <a:xfrm>
            <a:off x="1473200" y="1384300"/>
            <a:ext cx="9245600" cy="5219700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CE0A97-CB9B-4707-CE38-10F2B26F48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45" b="1845"/>
          <a:stretch/>
        </p:blipFill>
        <p:spPr>
          <a:prstGeom prst="roundRect">
            <a:avLst>
              <a:gd name="adj" fmla="val 1488"/>
            </a:avLst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90A3660-B712-363D-F74E-CF4A0C20A5DC}"/>
              </a:ext>
            </a:extLst>
          </p:cNvPr>
          <p:cNvSpPr txBox="1">
            <a:spLocks/>
          </p:cNvSpPr>
          <p:nvPr/>
        </p:nvSpPr>
        <p:spPr>
          <a:xfrm>
            <a:off x="1391285" y="439892"/>
            <a:ext cx="940943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симуляторы</a:t>
            </a:r>
            <a:endParaRPr lang="en-US" sz="40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72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8A797-F39A-FB92-5EE3-0005B6968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8279A8-8303-0F49-53C5-758984673E7D}"/>
              </a:ext>
            </a:extLst>
          </p:cNvPr>
          <p:cNvSpPr/>
          <p:nvPr/>
        </p:nvSpPr>
        <p:spPr>
          <a:xfrm>
            <a:off x="1473200" y="1384300"/>
            <a:ext cx="9245600" cy="5219700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87284E-80BB-EF68-A4FA-4DB5538527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58" b="1858"/>
          <a:stretch/>
        </p:blipFill>
        <p:spPr>
          <a:prstGeom prst="roundRect">
            <a:avLst>
              <a:gd name="adj" fmla="val 1488"/>
            </a:avLst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88A91CA-6506-F8A4-E0F7-731B4B4A5F83}"/>
              </a:ext>
            </a:extLst>
          </p:cNvPr>
          <p:cNvSpPr txBox="1">
            <a:spLocks/>
          </p:cNvSpPr>
          <p:nvPr/>
        </p:nvSpPr>
        <p:spPr>
          <a:xfrm>
            <a:off x="1391285" y="439892"/>
            <a:ext cx="940943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Тренажер кода</a:t>
            </a:r>
            <a:endParaRPr lang="en-US" sz="40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90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59E4-8701-685B-9795-DEB3590CB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208ED3F-B93D-09A5-73E6-71F6668F852A}"/>
              </a:ext>
            </a:extLst>
          </p:cNvPr>
          <p:cNvSpPr/>
          <p:nvPr/>
        </p:nvSpPr>
        <p:spPr>
          <a:xfrm>
            <a:off x="1473200" y="1384300"/>
            <a:ext cx="9245600" cy="5219700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23C8D2-8C39-7196-E037-5278D70FBC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99" b="1799"/>
          <a:stretch/>
        </p:blipFill>
        <p:spPr>
          <a:prstGeom prst="roundRect">
            <a:avLst>
              <a:gd name="adj" fmla="val 1488"/>
            </a:avLst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50B13FB-D919-5786-9D99-6D1DE2608A05}"/>
              </a:ext>
            </a:extLst>
          </p:cNvPr>
          <p:cNvSpPr txBox="1">
            <a:spLocks/>
          </p:cNvSpPr>
          <p:nvPr/>
        </p:nvSpPr>
        <p:spPr>
          <a:xfrm>
            <a:off x="1391285" y="439892"/>
            <a:ext cx="940943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Задание с ручной проверкой</a:t>
            </a:r>
            <a:endParaRPr lang="en-US" sz="40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01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A4EC3-841E-83F2-2957-7D094EEFD13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3580130" cy="701731"/>
          </a:xfr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EA667"/>
                </a:solidFill>
                <a:latin typeface="Furore" panose="02000503020000020004" pitchFamily="2" charset="0"/>
              </a:rPr>
              <a:t>Вебинары</a:t>
            </a:r>
            <a:endParaRPr lang="ru-RU" dirty="0">
              <a:solidFill>
                <a:srgbClr val="CEA667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CCC09E-54FD-58B8-35AA-4839315151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726" r="-241"/>
          <a:stretch/>
        </p:blipFill>
        <p:spPr>
          <a:xfrm>
            <a:off x="641351" y="3351031"/>
            <a:ext cx="5033962" cy="2844189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6A74EC-9BD3-2AE5-8699-C43F7434D8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3" r="2923"/>
          <a:stretch/>
        </p:blipFill>
        <p:spPr>
          <a:xfrm>
            <a:off x="6542088" y="3367081"/>
            <a:ext cx="5033961" cy="2844188"/>
          </a:xfr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8E3E470-0453-B7DD-0870-4B335EC72005}"/>
              </a:ext>
            </a:extLst>
          </p:cNvPr>
          <p:cNvSpPr/>
          <p:nvPr/>
        </p:nvSpPr>
        <p:spPr>
          <a:xfrm>
            <a:off x="495300" y="3181669"/>
            <a:ext cx="5334000" cy="3200400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E0C9F3C-1C2D-F2A9-7DBB-FC19BFDFF165}"/>
              </a:ext>
            </a:extLst>
          </p:cNvPr>
          <p:cNvSpPr/>
          <p:nvPr/>
        </p:nvSpPr>
        <p:spPr>
          <a:xfrm>
            <a:off x="6375401" y="3195873"/>
            <a:ext cx="5333998" cy="3200399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229082A-ABC6-6472-C113-BDD9557F6192}"/>
              </a:ext>
            </a:extLst>
          </p:cNvPr>
          <p:cNvSpPr txBox="1">
            <a:spLocks/>
          </p:cNvSpPr>
          <p:nvPr/>
        </p:nvSpPr>
        <p:spPr>
          <a:xfrm>
            <a:off x="495300" y="1312663"/>
            <a:ext cx="5016500" cy="1188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1E1E1E"/>
                </a:solidFill>
                <a:latin typeface="Play" pitchFamily="2" charset="0"/>
              </a:rPr>
              <a:t>Собственная разработка</a:t>
            </a: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1E1E1E"/>
                </a:solidFill>
                <a:latin typeface="Play" pitchFamily="2" charset="0"/>
              </a:rPr>
              <a:t>Выбор качества</a:t>
            </a: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1E1E1E"/>
                </a:solidFill>
                <a:latin typeface="Play" pitchFamily="2" charset="0"/>
              </a:rPr>
              <a:t>Оценка вебинара, рейтинг спикеров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9AC63161-F1D6-9C51-6D03-AD3E27C645FC}"/>
              </a:ext>
            </a:extLst>
          </p:cNvPr>
          <p:cNvSpPr txBox="1">
            <a:spLocks/>
          </p:cNvSpPr>
          <p:nvPr/>
        </p:nvSpPr>
        <p:spPr>
          <a:xfrm>
            <a:off x="5511800" y="1315333"/>
            <a:ext cx="5016500" cy="78079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1E1E1E"/>
                </a:solidFill>
                <a:latin typeface="Play" pitchFamily="2" charset="0"/>
              </a:rPr>
              <a:t>Трансляция рабочего экрана, презентации</a:t>
            </a: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1E1E1E"/>
                </a:solidFill>
                <a:latin typeface="Play" pitchFamily="2" charset="0"/>
              </a:rPr>
              <a:t>Чат между участниками</a:t>
            </a:r>
          </a:p>
        </p:txBody>
      </p:sp>
    </p:spTree>
    <p:extLst>
      <p:ext uri="{BB962C8B-B14F-4D97-AF65-F5344CB8AC3E}">
        <p14:creationId xmlns:p14="http://schemas.microsoft.com/office/powerpoint/2010/main" val="1157001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91A5F-1D8F-A514-14B4-8B4CA274CD5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9231630" cy="701731"/>
          </a:xfrm>
        </p:spPr>
        <p:txBody>
          <a:bodyPr>
            <a:spAutoFit/>
          </a:bodyPr>
          <a:lstStyle/>
          <a:p>
            <a:r>
              <a:rPr lang="ru-RU" dirty="0">
                <a:solidFill>
                  <a:srgbClr val="E2CAA2"/>
                </a:solidFill>
                <a:latin typeface="Furore" panose="02000503020000020004" pitchFamily="2" charset="0"/>
              </a:rPr>
              <a:t>Модуль проектов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F3D903-87F0-AC2F-CDF1-96E8C2F4A008}"/>
              </a:ext>
            </a:extLst>
          </p:cNvPr>
          <p:cNvSpPr txBox="1">
            <a:spLocks/>
          </p:cNvSpPr>
          <p:nvPr/>
        </p:nvSpPr>
        <p:spPr>
          <a:xfrm>
            <a:off x="819254" y="1588156"/>
            <a:ext cx="5975246" cy="23437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Сбор идей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Пиар идей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Мониторинг участников проектной группы</a:t>
            </a:r>
            <a:endParaRPr lang="en-US" sz="2000" dirty="0">
              <a:solidFill>
                <a:srgbClr val="FFFFFF"/>
              </a:solidFill>
              <a:latin typeface="Play" pitchFamily="2" charset="0"/>
            </a:endParaRP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Добавилась новая идея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53E01C-50B7-55A0-FC23-0A151B819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084" y="1588156"/>
            <a:ext cx="276920" cy="4499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9A2C00-2C88-BE9E-1946-FC2F46BA9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084" y="2221321"/>
            <a:ext cx="276920" cy="4499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AD4584-748F-C8B1-E901-FC60FBA0D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084" y="2853637"/>
            <a:ext cx="276920" cy="4499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3FC1F3-48D6-5B04-5CE2-15BE3416B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084" y="3524053"/>
            <a:ext cx="276920" cy="44999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, компьютер, Плоский дисплей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B65871-426B-BFE3-341C-03330FA338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4339328"/>
            <a:ext cx="6413500" cy="1861031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ED590C7D-0811-7EB2-23AA-D564794DAB14}"/>
              </a:ext>
            </a:extLst>
          </p:cNvPr>
          <p:cNvSpPr txBox="1">
            <a:spLocks/>
          </p:cNvSpPr>
          <p:nvPr/>
        </p:nvSpPr>
        <p:spPr>
          <a:xfrm>
            <a:off x="724004" y="4611508"/>
            <a:ext cx="6234430" cy="1231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sz="1800" b="1" dirty="0">
                <a:solidFill>
                  <a:srgbClr val="E2CAA2"/>
                </a:solidFill>
                <a:latin typeface="Play" pitchFamily="2" charset="0"/>
              </a:rPr>
              <a:t>Решение: </a:t>
            </a:r>
            <a:r>
              <a:rPr lang="ru-RU" sz="1800" dirty="0">
                <a:solidFill>
                  <a:srgbClr val="FAF6F0"/>
                </a:solidFill>
                <a:latin typeface="Play" pitchFamily="2" charset="0"/>
              </a:rPr>
              <a:t>сделать прямо в LMS удобный модуль проектов, который бы помогал в сборе идей </a:t>
            </a:r>
            <a:br>
              <a:rPr lang="en-US" sz="1800" dirty="0">
                <a:solidFill>
                  <a:srgbClr val="FAF6F0"/>
                </a:solidFill>
                <a:latin typeface="Play" pitchFamily="2" charset="0"/>
              </a:rPr>
            </a:br>
            <a:r>
              <a:rPr lang="ru-RU" sz="1800" dirty="0">
                <a:solidFill>
                  <a:srgbClr val="FAF6F0"/>
                </a:solidFill>
                <a:latin typeface="Play" pitchFamily="2" charset="0"/>
              </a:rPr>
              <a:t>от наших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3835824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588EC6-764B-15A9-9E85-9248A5BB7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52"/>
                    </a14:imgEffect>
                    <a14:imgEffect>
                      <a14:saturation sat="82000"/>
                    </a14:imgEffect>
                    <a14:imgEffect>
                      <a14:brightnessContrast bright="16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874" r="12364" b="41603"/>
          <a:stretch/>
        </p:blipFill>
        <p:spPr>
          <a:xfrm>
            <a:off x="0" y="436289"/>
            <a:ext cx="4127499" cy="642171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06C034A-9A73-36D3-B027-8E0C1B57AAB3}"/>
              </a:ext>
            </a:extLst>
          </p:cNvPr>
          <p:cNvSpPr txBox="1">
            <a:spLocks/>
          </p:cNvSpPr>
          <p:nvPr/>
        </p:nvSpPr>
        <p:spPr>
          <a:xfrm>
            <a:off x="4568371" y="296437"/>
            <a:ext cx="7179129" cy="122809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600" dirty="0">
                <a:solidFill>
                  <a:srgbClr val="D5A16C"/>
                </a:solidFill>
                <a:latin typeface="Furore" panose="02000503020000020004" pitchFamily="2" charset="0"/>
              </a:rPr>
              <a:t>Пользователи LMS — </a:t>
            </a:r>
            <a:br>
              <a:rPr lang="en-US" sz="3600" dirty="0">
                <a:solidFill>
                  <a:srgbClr val="D5A16C"/>
                </a:solidFill>
                <a:latin typeface="Furore" panose="02000503020000020004" pitchFamily="2" charset="0"/>
              </a:rPr>
            </a:br>
            <a:r>
              <a:rPr lang="ru-RU" sz="3600" dirty="0">
                <a:solidFill>
                  <a:srgbClr val="D5A16C"/>
                </a:solidFill>
                <a:latin typeface="Furore" panose="02000503020000020004" pitchFamily="2" charset="0"/>
              </a:rPr>
              <a:t>не только обучающиеся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7A7A1E2C-71A5-4965-B362-8C70BD9B0C8D}"/>
              </a:ext>
            </a:extLst>
          </p:cNvPr>
          <p:cNvSpPr txBox="1">
            <a:spLocks/>
          </p:cNvSpPr>
          <p:nvPr/>
        </p:nvSpPr>
        <p:spPr>
          <a:xfrm>
            <a:off x="5050971" y="1847977"/>
            <a:ext cx="5591629" cy="45572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ru-RU" sz="1800" b="1" i="0" u="none" strike="noStrike" dirty="0">
                <a:solidFill>
                  <a:srgbClr val="1E1E1E"/>
                </a:solidFill>
                <a:effectLst/>
                <a:latin typeface="Play" panose="020B0000000000000000" pitchFamily="34" charset="0"/>
              </a:rPr>
              <a:t>Отдел наполнения: </a:t>
            </a:r>
            <a:r>
              <a:rPr lang="ru-RU" sz="1800" dirty="0">
                <a:solidFill>
                  <a:srgbClr val="1E1E1E"/>
                </a:solidFill>
              </a:rPr>
              <a:t>создают и редактируют курсы</a:t>
            </a:r>
            <a:endParaRPr lang="en-US" sz="1800" dirty="0">
              <a:solidFill>
                <a:srgbClr val="1E1E1E"/>
              </a:solidFill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ru-RU" sz="1800" b="1" i="0" u="none" strike="noStrike" dirty="0">
                <a:solidFill>
                  <a:srgbClr val="1E1E1E"/>
                </a:solidFill>
                <a:effectLst/>
                <a:latin typeface="Play" panose="020B0000000000000000" pitchFamily="34" charset="0"/>
              </a:rPr>
              <a:t>Отдел поддержки</a:t>
            </a:r>
            <a:r>
              <a:rPr lang="ru-RU" sz="1800" b="1" dirty="0">
                <a:solidFill>
                  <a:srgbClr val="1E1E1E"/>
                </a:solidFill>
                <a:latin typeface="Play" panose="020B0000000000000000" pitchFamily="34" charset="0"/>
              </a:rPr>
              <a:t>:</a:t>
            </a:r>
            <a:br>
              <a:rPr lang="ru-RU" sz="1800" b="0" i="0" u="none" strike="noStrike" dirty="0">
                <a:solidFill>
                  <a:srgbClr val="1E1E1E"/>
                </a:solidFill>
                <a:effectLst/>
                <a:latin typeface="Play" panose="020B0000000000000000" pitchFamily="34" charset="0"/>
              </a:rPr>
            </a:br>
            <a:r>
              <a:rPr lang="ru-RU" sz="1800" b="0" i="0" u="none" strike="noStrike" dirty="0">
                <a:solidFill>
                  <a:srgbClr val="1E1E1E"/>
                </a:solidFill>
                <a:effectLst/>
                <a:latin typeface="Play" panose="020B0000000000000000" pitchFamily="34" charset="0"/>
              </a:rPr>
              <a:t>- Администрация</a:t>
            </a:r>
            <a:br>
              <a:rPr lang="ru-RU" sz="1800" b="0" i="0" u="none" strike="noStrike" dirty="0">
                <a:solidFill>
                  <a:srgbClr val="1E1E1E"/>
                </a:solidFill>
                <a:effectLst/>
                <a:latin typeface="Play" panose="020B0000000000000000" pitchFamily="34" charset="0"/>
              </a:rPr>
            </a:br>
            <a:r>
              <a:rPr lang="ru-RU" sz="1800" b="0" i="0" u="none" strike="noStrike" dirty="0">
                <a:solidFill>
                  <a:srgbClr val="1E1E1E"/>
                </a:solidFill>
                <a:effectLst/>
                <a:latin typeface="Play" panose="020B0000000000000000" pitchFamily="34" charset="0"/>
              </a:rPr>
              <a:t>- Сопровождение</a:t>
            </a:r>
            <a:br>
              <a:rPr lang="ru-RU" sz="1800" b="0" i="0" u="none" strike="noStrike" dirty="0">
                <a:solidFill>
                  <a:srgbClr val="1E1E1E"/>
                </a:solidFill>
                <a:effectLst/>
                <a:latin typeface="Play" panose="020B0000000000000000" pitchFamily="34" charset="0"/>
              </a:rPr>
            </a:br>
            <a:r>
              <a:rPr lang="ru-RU" sz="1800" b="0" i="0" u="none" strike="noStrike" dirty="0">
                <a:solidFill>
                  <a:srgbClr val="1E1E1E"/>
                </a:solidFill>
                <a:effectLst/>
                <a:latin typeface="Play" panose="020B0000000000000000" pitchFamily="34" charset="0"/>
              </a:rPr>
              <a:t>- Техническая поддержка</a:t>
            </a:r>
            <a:endParaRPr lang="ru-RU" sz="1800" b="0" dirty="0">
              <a:solidFill>
                <a:srgbClr val="1E1E1E"/>
              </a:solidFill>
              <a:effectLst/>
              <a:latin typeface="Play" panose="020B0000000000000000" pitchFamily="34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ru-RU" sz="1800" b="1" i="0" u="none" strike="noStrike" dirty="0">
                <a:solidFill>
                  <a:srgbClr val="1E1E1E"/>
                </a:solidFill>
                <a:effectLst/>
                <a:latin typeface="Play" panose="020B0000000000000000" pitchFamily="34" charset="0"/>
              </a:rPr>
              <a:t>Отдел коммуникации: </a:t>
            </a:r>
            <a:r>
              <a:rPr lang="ru-RU" sz="1800" dirty="0">
                <a:solidFill>
                  <a:srgbClr val="1E1E1E"/>
                </a:solidFill>
                <a:latin typeface="Play" panose="020B0000000000000000" pitchFamily="34" charset="0"/>
              </a:rPr>
              <a:t>Запуск сценариев сообщений по разным событиям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ru-RU" sz="1800" b="1" i="0" u="none" strike="noStrike" dirty="0">
                <a:effectLst/>
                <a:latin typeface="Play" panose="020B0000000000000000" pitchFamily="34" charset="0"/>
              </a:rPr>
              <a:t>Отдел преподавателей: </a:t>
            </a:r>
            <a:r>
              <a:rPr lang="ru-RU" sz="1800" i="0" u="none" strike="noStrike" dirty="0">
                <a:effectLst/>
                <a:latin typeface="Play" panose="020B0000000000000000" pitchFamily="34" charset="0"/>
              </a:rPr>
              <a:t>проводят вебинары, дают обратную связь по домашним работам</a:t>
            </a:r>
            <a:endParaRPr lang="ru-RU" sz="1800" dirty="0">
              <a:effectLst/>
              <a:latin typeface="Play" panose="020B0000000000000000" pitchFamily="34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ru-RU" sz="1800" b="1" i="0" u="none" strike="noStrike" dirty="0">
                <a:effectLst/>
                <a:latin typeface="Play" panose="020B0000000000000000" pitchFamily="34" charset="0"/>
              </a:rPr>
              <a:t>Отдел маркетинга: </a:t>
            </a:r>
            <a:r>
              <a:rPr lang="ru-RU" sz="1800" dirty="0"/>
              <a:t>анализирует поведение студентов, проводит опросы, управляет коммуникацией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80B9D1-871A-0E48-4291-37CE4AFA7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1871" y="1826680"/>
            <a:ext cx="276920" cy="449995"/>
          </a:xfrm>
          <a:prstGeom prst="rect">
            <a:avLst/>
          </a:prstGeom>
          <a:effectLst>
            <a:outerShdw blurRad="495300" dist="50800" dir="5400000" sx="62000" sy="62000" algn="ctr" rotWithShape="0">
              <a:srgbClr val="000000">
                <a:alpha val="1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58B429-30DA-A71A-5C4B-BDC0A0B6B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1871" y="2317765"/>
            <a:ext cx="276920" cy="449995"/>
          </a:xfrm>
          <a:prstGeom prst="rect">
            <a:avLst/>
          </a:prstGeom>
          <a:effectLst>
            <a:outerShdw blurRad="495300" dist="50800" dir="5400000" sx="62000" sy="62000" algn="ctr" rotWithShape="0">
              <a:srgbClr val="000000">
                <a:alpha val="1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CDE905-5992-CE90-1323-9D851C508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1871" y="3763107"/>
            <a:ext cx="276920" cy="449995"/>
          </a:xfrm>
          <a:prstGeom prst="rect">
            <a:avLst/>
          </a:prstGeom>
          <a:effectLst>
            <a:outerShdw blurRad="495300" dist="50800" dir="5400000" sx="62000" sy="62000" algn="ctr" rotWithShape="0">
              <a:srgbClr val="000000">
                <a:alpha val="1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049A3F-1C58-8063-E155-5609973CB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1871" y="4559521"/>
            <a:ext cx="276920" cy="449995"/>
          </a:xfrm>
          <a:prstGeom prst="rect">
            <a:avLst/>
          </a:prstGeom>
          <a:effectLst>
            <a:outerShdw blurRad="495300" dist="50800" dir="5400000" sx="62000" sy="62000" algn="ctr" rotWithShape="0">
              <a:srgbClr val="000000">
                <a:alpha val="1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7579D4-6299-534E-AB8E-A2F1F0675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6808" y="5375599"/>
            <a:ext cx="276920" cy="449995"/>
          </a:xfrm>
          <a:prstGeom prst="rect">
            <a:avLst/>
          </a:prstGeom>
          <a:effectLst>
            <a:outerShdw blurRad="495300" dist="50800" dir="5400000" sx="62000" sy="62000" algn="ctr" rotWithShape="0">
              <a:srgbClr val="000000">
                <a:alpha val="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82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E6A075E-62B4-B277-9E0C-7535E0D1B3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78" t="16131" r="17855" b="32073"/>
          <a:stretch/>
        </p:blipFill>
        <p:spPr>
          <a:xfrm>
            <a:off x="860425" y="1104900"/>
            <a:ext cx="1917006" cy="1873407"/>
          </a:xfrm>
          <a:prstGeom prst="roundRect">
            <a:avLst>
              <a:gd name="adj" fmla="val 5584"/>
            </a:avLst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F8953435-850E-7F4D-7D52-3D1AF06132FB}"/>
              </a:ext>
            </a:extLst>
          </p:cNvPr>
          <p:cNvSpPr txBox="1">
            <a:spLocks/>
          </p:cNvSpPr>
          <p:nvPr/>
        </p:nvSpPr>
        <p:spPr>
          <a:xfrm>
            <a:off x="3037780" y="1104900"/>
            <a:ext cx="3612805" cy="5017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2800" dirty="0">
                <a:solidFill>
                  <a:srgbClr val="CEA667"/>
                </a:solidFill>
                <a:latin typeface="Furore" panose="02000503020000020004" pitchFamily="2" charset="0"/>
              </a:rPr>
              <a:t>Андрей Иванов</a:t>
            </a:r>
            <a:endParaRPr lang="ru-UA" sz="2800" dirty="0">
              <a:solidFill>
                <a:srgbClr val="CEA667"/>
              </a:solidFill>
              <a:latin typeface="Furore" panose="02000503020000020004" pitchFamily="2" charset="0"/>
            </a:endParaRP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id="{7620B405-9705-2971-357B-51942EAB172A}"/>
              </a:ext>
            </a:extLst>
          </p:cNvPr>
          <p:cNvSpPr txBox="1">
            <a:spLocks/>
          </p:cNvSpPr>
          <p:nvPr/>
        </p:nvSpPr>
        <p:spPr>
          <a:xfrm>
            <a:off x="3037780" y="1754913"/>
            <a:ext cx="6928163" cy="11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1E1E1E"/>
                </a:solidFill>
                <a:latin typeface="Play" pitchFamily="2" charset="0"/>
              </a:rPr>
              <a:t>Руководитель проекта LMS в 1Т</a:t>
            </a:r>
          </a:p>
          <a:p>
            <a:pPr>
              <a:lnSpc>
                <a:spcPct val="12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1E1E1E"/>
                </a:solidFill>
                <a:latin typeface="Play" pitchFamily="2" charset="0"/>
              </a:rPr>
              <a:t>Эксперт в управлении проектами в ИТ-сфере, разработке информационных систем, ведении проектов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23583C-1432-C0E3-7CFE-3CBA004289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6" t="20462" r="24692" b="17823"/>
          <a:stretch/>
        </p:blipFill>
        <p:spPr>
          <a:xfrm>
            <a:off x="860425" y="3918865"/>
            <a:ext cx="1917006" cy="1873407"/>
          </a:xfrm>
          <a:prstGeom prst="roundRect">
            <a:avLst>
              <a:gd name="adj" fmla="val 5584"/>
            </a:avLst>
          </a:prstGeom>
        </p:spPr>
      </p:pic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8BFF2510-5B22-58BD-DD86-C0181B85365B}"/>
              </a:ext>
            </a:extLst>
          </p:cNvPr>
          <p:cNvSpPr txBox="1">
            <a:spLocks/>
          </p:cNvSpPr>
          <p:nvPr/>
        </p:nvSpPr>
        <p:spPr>
          <a:xfrm>
            <a:off x="3219137" y="3918865"/>
            <a:ext cx="4405461" cy="5017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2800" dirty="0">
                <a:solidFill>
                  <a:srgbClr val="CEA667"/>
                </a:solidFill>
                <a:latin typeface="Furore" panose="02000503020000020004" pitchFamily="2" charset="0"/>
              </a:rPr>
              <a:t>Карина </a:t>
            </a:r>
            <a:r>
              <a:rPr lang="ru-RU" sz="2800" dirty="0" err="1">
                <a:solidFill>
                  <a:srgbClr val="CEA667"/>
                </a:solidFill>
                <a:latin typeface="Furore" panose="02000503020000020004" pitchFamily="2" charset="0"/>
              </a:rPr>
              <a:t>Шушунова</a:t>
            </a:r>
            <a:endParaRPr lang="ru-UA" sz="2800" dirty="0">
              <a:solidFill>
                <a:srgbClr val="CEA667"/>
              </a:solidFill>
              <a:latin typeface="Furore" panose="02000503020000020004" pitchFamily="2" charset="0"/>
            </a:endParaRPr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675F3784-7017-A2DA-AE81-004BF8D32A6F}"/>
              </a:ext>
            </a:extLst>
          </p:cNvPr>
          <p:cNvSpPr txBox="1">
            <a:spLocks/>
          </p:cNvSpPr>
          <p:nvPr/>
        </p:nvSpPr>
        <p:spPr>
          <a:xfrm>
            <a:off x="3219137" y="4570045"/>
            <a:ext cx="6458263" cy="1188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1E1E1E"/>
                </a:solidFill>
                <a:latin typeface="Play" pitchFamily="2" charset="0"/>
              </a:rPr>
              <a:t>Руководитель отдела интернет-маркетинга 1Т</a:t>
            </a: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1E1E1E"/>
                </a:solidFill>
                <a:latin typeface="Play" pitchFamily="2" charset="0"/>
              </a:rPr>
              <a:t>Преподаватель курса «Digital Маркетолог» в 1Т Спринт</a:t>
            </a: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1E1E1E"/>
                </a:solidFill>
                <a:latin typeface="Play" pitchFamily="2" charset="0"/>
              </a:rPr>
              <a:t>10+ лет в сфере маркетинга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C450A031-D868-DDC5-80A5-071C380C7E79}"/>
              </a:ext>
            </a:extLst>
          </p:cNvPr>
          <p:cNvCxnSpPr>
            <a:cxnSpLocks/>
          </p:cNvCxnSpPr>
          <p:nvPr/>
        </p:nvCxnSpPr>
        <p:spPr>
          <a:xfrm>
            <a:off x="600075" y="1117600"/>
            <a:ext cx="0" cy="1873407"/>
          </a:xfrm>
          <a:prstGeom prst="line">
            <a:avLst/>
          </a:prstGeom>
          <a:ln w="25400">
            <a:solidFill>
              <a:srgbClr val="A4711D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BAC54655-1542-0C43-2BE0-DCE8AEA13EDC}"/>
              </a:ext>
            </a:extLst>
          </p:cNvPr>
          <p:cNvCxnSpPr>
            <a:cxnSpLocks/>
          </p:cNvCxnSpPr>
          <p:nvPr/>
        </p:nvCxnSpPr>
        <p:spPr>
          <a:xfrm>
            <a:off x="600075" y="3918865"/>
            <a:ext cx="0" cy="1873407"/>
          </a:xfrm>
          <a:prstGeom prst="line">
            <a:avLst/>
          </a:prstGeom>
          <a:ln w="25400">
            <a:solidFill>
              <a:srgbClr val="A4711D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247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14D8C985-1343-CAB3-6FFA-DBC30F222344}"/>
              </a:ext>
            </a:extLst>
          </p:cNvPr>
          <p:cNvSpPr/>
          <p:nvPr/>
        </p:nvSpPr>
        <p:spPr>
          <a:xfrm>
            <a:off x="6550028" y="4204749"/>
            <a:ext cx="6162675" cy="3425194"/>
          </a:xfrm>
          <a:prstGeom prst="roundRect">
            <a:avLst>
              <a:gd name="adj" fmla="val 8615"/>
            </a:avLst>
          </a:prstGeom>
          <a:noFill/>
          <a:ln w="2222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D98B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0B95A-7F98-B32A-CBD2-909FBEB876C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34670" y="412431"/>
            <a:ext cx="9231630" cy="1480470"/>
          </a:xfr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>
                <a:solidFill>
                  <a:srgbClr val="E2CAA2"/>
                </a:solidFill>
                <a:latin typeface="Furore" panose="02000503020000020004" pitchFamily="2" charset="0"/>
              </a:rPr>
              <a:t>Исследование рынка </a:t>
            </a:r>
            <a:br>
              <a:rPr lang="ru-RU" dirty="0">
                <a:solidFill>
                  <a:srgbClr val="E2CAA2"/>
                </a:solidFill>
                <a:latin typeface="Furore" panose="02000503020000020004" pitchFamily="2" charset="0"/>
              </a:rPr>
            </a:br>
            <a:r>
              <a:rPr lang="ru-RU" dirty="0">
                <a:solidFill>
                  <a:srgbClr val="E2CAA2"/>
                </a:solidFill>
                <a:latin typeface="Furore" panose="02000503020000020004" pitchFamily="2" charset="0"/>
              </a:rPr>
              <a:t>и потребителя в </a:t>
            </a:r>
            <a:r>
              <a:rPr lang="ru-RU" dirty="0" err="1">
                <a:solidFill>
                  <a:srgbClr val="E2CAA2"/>
                </a:solidFill>
                <a:latin typeface="Furore" panose="02000503020000020004" pitchFamily="2" charset="0"/>
              </a:rPr>
              <a:t>EdTech</a:t>
            </a:r>
            <a:endParaRPr lang="ru-RU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B288BEC-3586-6911-F04C-95782A244CAF}"/>
              </a:ext>
            </a:extLst>
          </p:cNvPr>
          <p:cNvCxnSpPr>
            <a:cxnSpLocks/>
          </p:cNvCxnSpPr>
          <p:nvPr/>
        </p:nvCxnSpPr>
        <p:spPr>
          <a:xfrm>
            <a:off x="666750" y="2781300"/>
            <a:ext cx="0" cy="4419159"/>
          </a:xfrm>
          <a:prstGeom prst="line">
            <a:avLst/>
          </a:prstGeom>
          <a:ln>
            <a:solidFill>
              <a:srgbClr val="CEA667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91B84F43-9156-4F29-9D9C-BB15BCB775FA}"/>
              </a:ext>
            </a:extLst>
          </p:cNvPr>
          <p:cNvSpPr/>
          <p:nvPr/>
        </p:nvSpPr>
        <p:spPr>
          <a:xfrm>
            <a:off x="581025" y="3155190"/>
            <a:ext cx="171450" cy="171450"/>
          </a:xfrm>
          <a:prstGeom prst="ellipse">
            <a:avLst/>
          </a:prstGeom>
          <a:solidFill>
            <a:srgbClr val="CEA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890CB6F-A019-2279-BC42-C19DF14A9DE0}"/>
              </a:ext>
            </a:extLst>
          </p:cNvPr>
          <p:cNvSpPr/>
          <p:nvPr/>
        </p:nvSpPr>
        <p:spPr>
          <a:xfrm>
            <a:off x="581025" y="3945765"/>
            <a:ext cx="171450" cy="171450"/>
          </a:xfrm>
          <a:prstGeom prst="ellipse">
            <a:avLst/>
          </a:prstGeom>
          <a:solidFill>
            <a:srgbClr val="CEA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E2D674D-F83F-0CF0-B1AB-04EA25F6C850}"/>
              </a:ext>
            </a:extLst>
          </p:cNvPr>
          <p:cNvSpPr/>
          <p:nvPr/>
        </p:nvSpPr>
        <p:spPr>
          <a:xfrm>
            <a:off x="581025" y="4736340"/>
            <a:ext cx="171450" cy="171450"/>
          </a:xfrm>
          <a:prstGeom prst="ellipse">
            <a:avLst/>
          </a:prstGeom>
          <a:solidFill>
            <a:srgbClr val="CEA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56CC321-C8B3-8BC1-1562-F1F5A90FAD86}"/>
              </a:ext>
            </a:extLst>
          </p:cNvPr>
          <p:cNvSpPr/>
          <p:nvPr/>
        </p:nvSpPr>
        <p:spPr>
          <a:xfrm>
            <a:off x="581025" y="5507865"/>
            <a:ext cx="171450" cy="171450"/>
          </a:xfrm>
          <a:prstGeom prst="ellipse">
            <a:avLst/>
          </a:prstGeom>
          <a:solidFill>
            <a:srgbClr val="CEA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02EC0D-ABBE-9AD9-8017-159708E29586}"/>
              </a:ext>
            </a:extLst>
          </p:cNvPr>
          <p:cNvSpPr/>
          <p:nvPr/>
        </p:nvSpPr>
        <p:spPr>
          <a:xfrm>
            <a:off x="581025" y="6320824"/>
            <a:ext cx="171450" cy="171450"/>
          </a:xfrm>
          <a:prstGeom prst="ellipse">
            <a:avLst/>
          </a:prstGeom>
          <a:solidFill>
            <a:srgbClr val="CEA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1AA863-F3FF-D562-45A3-1E5805021FFD}"/>
              </a:ext>
            </a:extLst>
          </p:cNvPr>
          <p:cNvSpPr txBox="1"/>
          <p:nvPr/>
        </p:nvSpPr>
        <p:spPr>
          <a:xfrm>
            <a:off x="534669" y="1983818"/>
            <a:ext cx="8552179" cy="678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>
                <a:solidFill>
                  <a:srgbClr val="FAF6F0"/>
                </a:solidFill>
                <a:latin typeface="Play" panose="00000500000000000000" pitchFamily="2" charset="0"/>
              </a:rPr>
              <a:t>Чтобы LMS действительно решала задачи пользователей, нужно понимать, как они с ней  взаимодействуют, чего боятся и что </a:t>
            </a:r>
            <a:r>
              <a:rPr lang="ru-RU" b="1" dirty="0">
                <a:solidFill>
                  <a:srgbClr val="FAF6F0"/>
                </a:solidFill>
                <a:latin typeface="Play" panose="00000500000000000000" pitchFamily="2" charset="0"/>
              </a:rPr>
              <a:t>упрощает их путь</a:t>
            </a:r>
            <a:endParaRPr lang="ru-RU" dirty="0">
              <a:solidFill>
                <a:srgbClr val="FAF6F0"/>
              </a:solidFill>
              <a:latin typeface="Play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DFCD98-C05B-0B7A-3DC7-53CC366009B7}"/>
              </a:ext>
            </a:extLst>
          </p:cNvPr>
          <p:cNvSpPr txBox="1"/>
          <p:nvPr/>
        </p:nvSpPr>
        <p:spPr>
          <a:xfrm>
            <a:off x="838200" y="2962959"/>
            <a:ext cx="525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AF6F0"/>
                </a:solidFill>
                <a:latin typeface="Play" panose="00000500000000000000" pitchFamily="2" charset="0"/>
              </a:rPr>
              <a:t>Глубинные интервью</a:t>
            </a:r>
            <a:r>
              <a:rPr lang="ru-RU" sz="1600" dirty="0">
                <a:solidFill>
                  <a:srgbClr val="FAF6F0"/>
                </a:solidFill>
                <a:latin typeface="Play" panose="00000500000000000000" pitchFamily="2" charset="0"/>
              </a:rPr>
              <a:t> — разбираем сценарии студентов, преподавателей, кураторов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E5BD-FC7D-DC0D-C5F7-DA9F43E1AFC3}"/>
              </a:ext>
            </a:extLst>
          </p:cNvPr>
          <p:cNvSpPr txBox="1"/>
          <p:nvPr/>
        </p:nvSpPr>
        <p:spPr>
          <a:xfrm>
            <a:off x="838200" y="3708324"/>
            <a:ext cx="525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AF6F0"/>
                </a:solidFill>
                <a:latin typeface="Play" panose="00000500000000000000" pitchFamily="2" charset="0"/>
              </a:rPr>
              <a:t>Исследование конкурентов </a:t>
            </a:r>
            <a:r>
              <a:rPr lang="ru-RU" sz="1600" dirty="0">
                <a:solidFill>
                  <a:srgbClr val="FAF6F0"/>
                </a:solidFill>
                <a:latin typeface="Play" panose="00000500000000000000" pitchFamily="2" charset="0"/>
              </a:rPr>
              <a:t>— изучаем, </a:t>
            </a:r>
            <a:br>
              <a:rPr lang="en-US" sz="1600" dirty="0">
                <a:solidFill>
                  <a:srgbClr val="FAF6F0"/>
                </a:solidFill>
                <a:latin typeface="Play" panose="00000500000000000000" pitchFamily="2" charset="0"/>
              </a:rPr>
            </a:br>
            <a:r>
              <a:rPr lang="ru-RU" sz="1600" dirty="0">
                <a:solidFill>
                  <a:srgbClr val="FAF6F0"/>
                </a:solidFill>
                <a:latin typeface="Play" panose="00000500000000000000" pitchFamily="2" charset="0"/>
              </a:rPr>
              <a:t>какие решения работают у других и почему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18232-2844-2B87-EB46-8BF5665B4724}"/>
              </a:ext>
            </a:extLst>
          </p:cNvPr>
          <p:cNvSpPr txBox="1"/>
          <p:nvPr/>
        </p:nvSpPr>
        <p:spPr>
          <a:xfrm>
            <a:off x="838200" y="4529677"/>
            <a:ext cx="525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AF6F0"/>
                </a:solidFill>
                <a:latin typeface="Play" panose="00000500000000000000" pitchFamily="2" charset="0"/>
              </a:rPr>
              <a:t>Анализ обратной связи </a:t>
            </a:r>
            <a:r>
              <a:rPr lang="ru-RU" sz="1600" dirty="0">
                <a:solidFill>
                  <a:srgbClr val="FAF6F0"/>
                </a:solidFill>
                <a:latin typeface="Play" panose="00000500000000000000" pitchFamily="2" charset="0"/>
              </a:rPr>
              <a:t>— собираем фидбэк </a:t>
            </a:r>
            <a:br>
              <a:rPr lang="en-US" sz="1600" dirty="0">
                <a:solidFill>
                  <a:srgbClr val="FAF6F0"/>
                </a:solidFill>
                <a:latin typeface="Play" panose="00000500000000000000" pitchFamily="2" charset="0"/>
              </a:rPr>
            </a:br>
            <a:r>
              <a:rPr lang="ru-RU" sz="1600" dirty="0">
                <a:solidFill>
                  <a:srgbClr val="FAF6F0"/>
                </a:solidFill>
                <a:latin typeface="Play" panose="00000500000000000000" pitchFamily="2" charset="0"/>
              </a:rPr>
              <a:t>через формы, опросы и поддержку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D24568-69F0-4AF9-2887-0C4214E10318}"/>
              </a:ext>
            </a:extLst>
          </p:cNvPr>
          <p:cNvSpPr txBox="1"/>
          <p:nvPr/>
        </p:nvSpPr>
        <p:spPr>
          <a:xfrm>
            <a:off x="838199" y="5301202"/>
            <a:ext cx="5019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AF6F0"/>
                </a:solidFill>
                <a:latin typeface="Play" panose="00000500000000000000" pitchFamily="2" charset="0"/>
              </a:rPr>
              <a:t>Анализ логов и действий пользователей — </a:t>
            </a:r>
            <a:r>
              <a:rPr lang="ru-RU" sz="1600" dirty="0">
                <a:solidFill>
                  <a:srgbClr val="FAF6F0"/>
                </a:solidFill>
                <a:latin typeface="Play" panose="00000500000000000000" pitchFamily="2" charset="0"/>
              </a:rPr>
              <a:t>где они теряются, что игнорируют, что им нравится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DEE7A0-FADD-C4D9-EE6A-DB7E31841F53}"/>
              </a:ext>
            </a:extLst>
          </p:cNvPr>
          <p:cNvSpPr txBox="1"/>
          <p:nvPr/>
        </p:nvSpPr>
        <p:spPr>
          <a:xfrm>
            <a:off x="838199" y="6066536"/>
            <a:ext cx="5019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AF6F0"/>
                </a:solidFill>
                <a:latin typeface="Play" panose="00000500000000000000" pitchFamily="2" charset="0"/>
              </a:rPr>
              <a:t>Мониторинг </a:t>
            </a:r>
            <a:r>
              <a:rPr lang="ru-RU" sz="1600" b="1" dirty="0" err="1">
                <a:solidFill>
                  <a:srgbClr val="FAF6F0"/>
                </a:solidFill>
                <a:latin typeface="Play" panose="00000500000000000000" pitchFamily="2" charset="0"/>
              </a:rPr>
              <a:t>EdTech</a:t>
            </a:r>
            <a:r>
              <a:rPr lang="ru-RU" sz="1600" b="1" dirty="0">
                <a:solidFill>
                  <a:srgbClr val="FAF6F0"/>
                </a:solidFill>
                <a:latin typeface="Play" panose="00000500000000000000" pitchFamily="2" charset="0"/>
              </a:rPr>
              <a:t>-трендов — </a:t>
            </a:r>
            <a:r>
              <a:rPr lang="ru-RU" sz="1600" dirty="0">
                <a:solidFill>
                  <a:srgbClr val="FAF6F0"/>
                </a:solidFill>
                <a:latin typeface="Play" panose="00000500000000000000" pitchFamily="2" charset="0"/>
              </a:rPr>
              <a:t>персонализация, ИИ, </a:t>
            </a:r>
            <a:r>
              <a:rPr lang="ru-RU" sz="1600" dirty="0" err="1">
                <a:solidFill>
                  <a:srgbClr val="FAF6F0"/>
                </a:solidFill>
                <a:latin typeface="Play" panose="00000500000000000000" pitchFamily="2" charset="0"/>
              </a:rPr>
              <a:t>микрообучение</a:t>
            </a:r>
            <a:r>
              <a:rPr lang="ru-RU" sz="1600" dirty="0">
                <a:solidFill>
                  <a:srgbClr val="FAF6F0"/>
                </a:solidFill>
                <a:latin typeface="Play" panose="00000500000000000000" pitchFamily="2" charset="0"/>
              </a:rPr>
              <a:t>, игровые механики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C27036CC-D4F5-153F-FD17-33A307D2D0BE}"/>
              </a:ext>
            </a:extLst>
          </p:cNvPr>
          <p:cNvSpPr txBox="1">
            <a:spLocks/>
          </p:cNvSpPr>
          <p:nvPr/>
        </p:nvSpPr>
        <p:spPr>
          <a:xfrm>
            <a:off x="7375521" y="4491882"/>
            <a:ext cx="3340100" cy="64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b="1" dirty="0">
                <a:solidFill>
                  <a:srgbClr val="FAF6F0"/>
                </a:solidFill>
                <a:latin typeface="Play" pitchFamily="2" charset="0"/>
              </a:rPr>
              <a:t>Результат</a:t>
            </a:r>
            <a:endParaRPr lang="ru-UA" dirty="0">
              <a:solidFill>
                <a:srgbClr val="FAF6F0"/>
              </a:solidFill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8270F014-CEC0-6E91-AE7C-73C9AE1D5F7B}"/>
              </a:ext>
            </a:extLst>
          </p:cNvPr>
          <p:cNvSpPr txBox="1">
            <a:spLocks/>
          </p:cNvSpPr>
          <p:nvPr/>
        </p:nvSpPr>
        <p:spPr>
          <a:xfrm>
            <a:off x="7042148" y="5268790"/>
            <a:ext cx="4419600" cy="1244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sz="1800" b="1" dirty="0">
                <a:solidFill>
                  <a:srgbClr val="FAF6F0"/>
                </a:solidFill>
                <a:latin typeface="Play" pitchFamily="2" charset="0"/>
              </a:rPr>
              <a:t>Продукт растёт не вслепую</a:t>
            </a:r>
            <a:r>
              <a:rPr lang="ru-RU" sz="1800" dirty="0">
                <a:solidFill>
                  <a:srgbClr val="FAF6F0"/>
                </a:solidFill>
                <a:latin typeface="Play" pitchFamily="2" charset="0"/>
              </a:rPr>
              <a:t>, </a:t>
            </a:r>
            <a:br>
              <a:rPr lang="ru-RU" sz="1800" dirty="0">
                <a:solidFill>
                  <a:srgbClr val="FAF6F0"/>
                </a:solidFill>
                <a:latin typeface="Play" pitchFamily="2" charset="0"/>
              </a:rPr>
            </a:br>
            <a:r>
              <a:rPr lang="ru-RU" sz="1800" dirty="0">
                <a:solidFill>
                  <a:srgbClr val="FAF6F0"/>
                </a:solidFill>
                <a:latin typeface="Play" pitchFamily="2" charset="0"/>
              </a:rPr>
              <a:t>а вместе с аудиторией — </a:t>
            </a:r>
            <a:br>
              <a:rPr lang="ru-RU" sz="1800" dirty="0">
                <a:solidFill>
                  <a:srgbClr val="FAF6F0"/>
                </a:solidFill>
                <a:latin typeface="Play" pitchFamily="2" charset="0"/>
              </a:rPr>
            </a:br>
            <a:r>
              <a:rPr lang="ru-RU" sz="1800" dirty="0">
                <a:solidFill>
                  <a:srgbClr val="FAF6F0"/>
                </a:solidFill>
                <a:latin typeface="Play" pitchFamily="2" charset="0"/>
              </a:rPr>
              <a:t>точно, гибко и осознанно</a:t>
            </a:r>
            <a:endParaRPr lang="ru-UA" sz="1800" dirty="0">
              <a:solidFill>
                <a:srgbClr val="FAF6F0"/>
              </a:solidFill>
            </a:endParaRPr>
          </a:p>
        </p:txBody>
      </p:sp>
      <p:pic>
        <p:nvPicPr>
          <p:cNvPr id="22" name="Рисунок 21" descr="Изображение выглядит как звезда, темнота, творческий подход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B0EBB41-61DB-4F6C-2424-A7D39E1EF0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422" y="4501783"/>
            <a:ext cx="429099" cy="56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10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E7922-B306-62FD-6649-B78A101D126D}"/>
              </a:ext>
            </a:extLst>
          </p:cNvPr>
          <p:cNvSpPr txBox="1">
            <a:spLocks/>
          </p:cNvSpPr>
          <p:nvPr/>
        </p:nvSpPr>
        <p:spPr>
          <a:xfrm>
            <a:off x="534670" y="412431"/>
            <a:ext cx="9777730" cy="14804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>
                <a:solidFill>
                  <a:srgbClr val="E2CAA2"/>
                </a:solidFill>
                <a:latin typeface="Furore" panose="02000503020000020004" pitchFamily="2" charset="0"/>
              </a:rPr>
              <a:t>Исследование </a:t>
            </a:r>
            <a:r>
              <a:rPr lang="ru-RU" dirty="0" err="1">
                <a:solidFill>
                  <a:srgbClr val="E2CAA2"/>
                </a:solidFill>
                <a:latin typeface="Furore" panose="02000503020000020004" pitchFamily="2" charset="0"/>
              </a:rPr>
              <a:t>EdTech</a:t>
            </a:r>
            <a:r>
              <a:rPr lang="ru-RU" dirty="0">
                <a:solidFill>
                  <a:srgbClr val="E2CAA2"/>
                </a:solidFill>
                <a:latin typeface="Furore" panose="02000503020000020004" pitchFamily="2" charset="0"/>
              </a:rPr>
              <a:t> 2.0 ключевые выводы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C2054-CE72-1F8A-441A-D784FC711164}"/>
              </a:ext>
            </a:extLst>
          </p:cNvPr>
          <p:cNvSpPr txBox="1"/>
          <p:nvPr/>
        </p:nvSpPr>
        <p:spPr>
          <a:xfrm>
            <a:off x="999127" y="2707695"/>
            <a:ext cx="6640830" cy="678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>
                <a:solidFill>
                  <a:srgbClr val="FAF6F0"/>
                </a:solidFill>
                <a:latin typeface="Play" panose="00000500000000000000" pitchFamily="2" charset="0"/>
              </a:rPr>
              <a:t>Повышение успеваемости до 30%, сдачи тестов — на 62%, </a:t>
            </a:r>
            <a:br>
              <a:rPr lang="ru-RU" dirty="0">
                <a:solidFill>
                  <a:srgbClr val="FAF6F0"/>
                </a:solidFill>
                <a:latin typeface="Play" panose="00000500000000000000" pitchFamily="2" charset="0"/>
              </a:rPr>
            </a:br>
            <a:r>
              <a:rPr lang="ru-RU" dirty="0">
                <a:solidFill>
                  <a:srgbClr val="FAF6F0"/>
                </a:solidFill>
                <a:latin typeface="Play" panose="00000500000000000000" pitchFamily="2" charset="0"/>
              </a:rPr>
              <a:t>снижение тревожности — 20%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ADFAC-994F-5662-302D-D83B4F71159D}"/>
              </a:ext>
            </a:extLst>
          </p:cNvPr>
          <p:cNvSpPr txBox="1"/>
          <p:nvPr/>
        </p:nvSpPr>
        <p:spPr>
          <a:xfrm>
            <a:off x="1010558" y="2103370"/>
            <a:ext cx="6934200" cy="52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9D98B1"/>
                </a:solidFill>
                <a:latin typeface="Play" panose="00000500000000000000" pitchFamily="2" charset="0"/>
              </a:rPr>
              <a:t>86% </a:t>
            </a:r>
            <a:r>
              <a:rPr lang="ru-RU" b="1" dirty="0">
                <a:solidFill>
                  <a:srgbClr val="FAF6F0"/>
                </a:solidFill>
                <a:latin typeface="Play" panose="00000500000000000000" pitchFamily="2" charset="0"/>
              </a:rPr>
              <a:t>студентов технических направлений используют 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4C79E-7AF8-0DC9-B1BE-5CD5705887D0}"/>
              </a:ext>
            </a:extLst>
          </p:cNvPr>
          <p:cNvSpPr txBox="1"/>
          <p:nvPr/>
        </p:nvSpPr>
        <p:spPr>
          <a:xfrm>
            <a:off x="1010558" y="3445945"/>
            <a:ext cx="6934200" cy="678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>
                <a:solidFill>
                  <a:srgbClr val="FAF6F0"/>
                </a:solidFill>
                <a:latin typeface="Play" panose="00000500000000000000" pitchFamily="2" charset="0"/>
              </a:rPr>
              <a:t>93% студентов хотят изучать ИИ, но 60% настаивают </a:t>
            </a:r>
            <a:br>
              <a:rPr lang="ru-RU" dirty="0">
                <a:solidFill>
                  <a:srgbClr val="FAF6F0"/>
                </a:solidFill>
                <a:latin typeface="Play" panose="00000500000000000000" pitchFamily="2" charset="0"/>
              </a:rPr>
            </a:br>
            <a:r>
              <a:rPr lang="ru-RU" dirty="0">
                <a:solidFill>
                  <a:srgbClr val="FAF6F0"/>
                </a:solidFill>
                <a:latin typeface="Play" panose="00000500000000000000" pitchFamily="2" charset="0"/>
              </a:rPr>
              <a:t>на сохранении живого общения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96354-B4E5-A535-3225-06721217D0B8}"/>
              </a:ext>
            </a:extLst>
          </p:cNvPr>
          <p:cNvSpPr txBox="1"/>
          <p:nvPr/>
        </p:nvSpPr>
        <p:spPr>
          <a:xfrm>
            <a:off x="546101" y="4316802"/>
            <a:ext cx="6934200" cy="404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000" b="1" dirty="0">
                <a:solidFill>
                  <a:srgbClr val="E2CAA2"/>
                </a:solidFill>
                <a:latin typeface="Play" panose="00000500000000000000" pitchFamily="2" charset="0"/>
              </a:rPr>
              <a:t>Что мешает использовать ИИ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7FA2C3D6-168F-49A1-D0B2-1102C8A1B792}"/>
              </a:ext>
            </a:extLst>
          </p:cNvPr>
          <p:cNvSpPr txBox="1">
            <a:spLocks/>
          </p:cNvSpPr>
          <p:nvPr/>
        </p:nvSpPr>
        <p:spPr>
          <a:xfrm>
            <a:off x="546101" y="4819960"/>
            <a:ext cx="7849640" cy="159537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FAF6F0"/>
                </a:solidFill>
                <a:latin typeface="Play" pitchFamily="2" charset="0"/>
              </a:rPr>
              <a:t>72% — не умеют правильно формулировать запросы</a:t>
            </a: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FAF6F0"/>
                </a:solidFill>
                <a:latin typeface="Play" pitchFamily="2" charset="0"/>
              </a:rPr>
              <a:t>57% — платный доступ</a:t>
            </a: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FAF6F0"/>
                </a:solidFill>
                <a:latin typeface="Play" pitchFamily="2" charset="0"/>
              </a:rPr>
              <a:t>44% — сомнения в достоверности</a:t>
            </a: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CEA667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FAF6F0"/>
                </a:solidFill>
                <a:latin typeface="Play" pitchFamily="2" charset="0"/>
              </a:rPr>
              <a:t>30% — перегруз и когнитивная нагрузка у взрослых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21826C9-B074-7918-AA16-47FCC960FC0B}"/>
              </a:ext>
            </a:extLst>
          </p:cNvPr>
          <p:cNvCxnSpPr>
            <a:cxnSpLocks/>
          </p:cNvCxnSpPr>
          <p:nvPr/>
        </p:nvCxnSpPr>
        <p:spPr>
          <a:xfrm>
            <a:off x="704236" y="2271252"/>
            <a:ext cx="0" cy="1852892"/>
          </a:xfrm>
          <a:prstGeom prst="line">
            <a:avLst/>
          </a:prstGeom>
          <a:ln w="22225">
            <a:solidFill>
              <a:srgbClr val="CEA667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548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D2BC0-51DF-A631-4F93-2B3B41B0E7E8}"/>
              </a:ext>
            </a:extLst>
          </p:cNvPr>
          <p:cNvSpPr txBox="1">
            <a:spLocks/>
          </p:cNvSpPr>
          <p:nvPr/>
        </p:nvSpPr>
        <p:spPr>
          <a:xfrm>
            <a:off x="1101725" y="550335"/>
            <a:ext cx="9988550" cy="6186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3600" dirty="0">
                <a:solidFill>
                  <a:srgbClr val="D5A16C"/>
                </a:solidFill>
                <a:latin typeface="Furore" panose="02000503020000020004" pitchFamily="2" charset="0"/>
              </a:rPr>
              <a:t>Над чем мы работам прямо сейчас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B8CEDC-634E-88C7-1B1D-500EB3F37BE9}"/>
              </a:ext>
            </a:extLst>
          </p:cNvPr>
          <p:cNvSpPr txBox="1"/>
          <p:nvPr/>
        </p:nvSpPr>
        <p:spPr>
          <a:xfrm>
            <a:off x="7279688" y="2542172"/>
            <a:ext cx="2090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Play" panose="00000500000000000000" pitchFamily="2" charset="0"/>
              </a:rPr>
              <a:t>ИИ-ассистенты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80924-905C-4686-E67A-FDAF3565725A}"/>
              </a:ext>
            </a:extLst>
          </p:cNvPr>
          <p:cNvSpPr txBox="1"/>
          <p:nvPr/>
        </p:nvSpPr>
        <p:spPr>
          <a:xfrm>
            <a:off x="8324853" y="4405474"/>
            <a:ext cx="3251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Play" panose="00000500000000000000" pitchFamily="2" charset="0"/>
              </a:rPr>
              <a:t>ИИ-контроль качества материалов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929878-EDFB-CCD0-39C6-EEB3EC8DC3EF}"/>
              </a:ext>
            </a:extLst>
          </p:cNvPr>
          <p:cNvSpPr txBox="1"/>
          <p:nvPr/>
        </p:nvSpPr>
        <p:spPr>
          <a:xfrm>
            <a:off x="1082673" y="2388284"/>
            <a:ext cx="2784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Play" panose="00000500000000000000" pitchFamily="2" charset="0"/>
              </a:rPr>
              <a:t>Модуль расчета рисков на основе 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BB282-D957-BB54-F8A3-BA5C4D709A51}"/>
              </a:ext>
            </a:extLst>
          </p:cNvPr>
          <p:cNvSpPr txBox="1"/>
          <p:nvPr/>
        </p:nvSpPr>
        <p:spPr>
          <a:xfrm>
            <a:off x="793748" y="4405474"/>
            <a:ext cx="2784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Play" panose="00000500000000000000" pitchFamily="2" charset="0"/>
              </a:rPr>
              <a:t>Модуль компетенций на основе ИИ</a:t>
            </a:r>
          </a:p>
        </p:txBody>
      </p:sp>
    </p:spTree>
    <p:extLst>
      <p:ext uri="{BB962C8B-B14F-4D97-AF65-F5344CB8AC3E}">
        <p14:creationId xmlns:p14="http://schemas.microsoft.com/office/powerpoint/2010/main" val="686710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75449-D0F0-C3A3-E8E5-974CE37D4A45}"/>
              </a:ext>
            </a:extLst>
          </p:cNvPr>
          <p:cNvSpPr txBox="1">
            <a:spLocks/>
          </p:cNvSpPr>
          <p:nvPr/>
        </p:nvSpPr>
        <p:spPr>
          <a:xfrm>
            <a:off x="394970" y="412431"/>
            <a:ext cx="1076833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AF6F0"/>
                </a:solidFill>
                <a:latin typeface="Furore" panose="02000503020000020004" pitchFamily="2" charset="0"/>
              </a:rPr>
              <a:t>EdTech</a:t>
            </a:r>
            <a:r>
              <a:rPr lang="en-US" sz="4000" dirty="0">
                <a:solidFill>
                  <a:srgbClr val="E2CAA2"/>
                </a:solidFill>
                <a:latin typeface="Furore" panose="02000503020000020004" pitchFamily="2" charset="0"/>
              </a:rPr>
              <a:t> = </a:t>
            </a: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технологии + бизнес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952F5-D838-962E-82BA-3313A3C39EE7}"/>
              </a:ext>
            </a:extLst>
          </p:cNvPr>
          <p:cNvSpPr txBox="1"/>
          <p:nvPr/>
        </p:nvSpPr>
        <p:spPr>
          <a:xfrm>
            <a:off x="699770" y="1471107"/>
            <a:ext cx="8101330" cy="79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FAF6F0"/>
                </a:solidFill>
                <a:latin typeface="Play" panose="00000500000000000000" pitchFamily="2" charset="0"/>
              </a:rPr>
              <a:t>Ведущие вузы России, корпоративные клиенты, </a:t>
            </a:r>
            <a:br>
              <a:rPr lang="ru-RU" sz="2000" dirty="0">
                <a:solidFill>
                  <a:srgbClr val="FAF6F0"/>
                </a:solidFill>
                <a:latin typeface="Play" panose="00000500000000000000" pitchFamily="2" charset="0"/>
              </a:rPr>
            </a:br>
            <a:r>
              <a:rPr lang="ru-RU" sz="2000" dirty="0">
                <a:solidFill>
                  <a:srgbClr val="FAF6F0"/>
                </a:solidFill>
                <a:latin typeface="Play" panose="00000500000000000000" pitchFamily="2" charset="0"/>
              </a:rPr>
              <a:t>сотни школ </a:t>
            </a:r>
            <a:r>
              <a:rPr lang="ru-RU" sz="2000" b="1" dirty="0">
                <a:solidFill>
                  <a:srgbClr val="FAF6F0"/>
                </a:solidFill>
                <a:latin typeface="Play" panose="00000500000000000000" pitchFamily="2" charset="0"/>
              </a:rPr>
              <a:t>используют нашу LMS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EBEB789-3C05-51E7-7363-493FEB3A04B3}"/>
              </a:ext>
            </a:extLst>
          </p:cNvPr>
          <p:cNvCxnSpPr>
            <a:cxnSpLocks/>
          </p:cNvCxnSpPr>
          <p:nvPr/>
        </p:nvCxnSpPr>
        <p:spPr>
          <a:xfrm>
            <a:off x="574675" y="1537840"/>
            <a:ext cx="0" cy="730473"/>
          </a:xfrm>
          <a:prstGeom prst="line">
            <a:avLst/>
          </a:prstGeom>
          <a:ln w="25400">
            <a:solidFill>
              <a:srgbClr val="CEA667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1491C4-CEE1-FF8A-7141-216027FB3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0477" y="3024506"/>
            <a:ext cx="2718200" cy="8089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2C8943-CDB9-5B71-6294-8413B1C3A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975" y="3024506"/>
            <a:ext cx="2465387" cy="8089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2C0BA5-66A0-3CBE-17ED-33DE3B1D4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5476" y="4642789"/>
            <a:ext cx="1531078" cy="14882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960A26-5481-857F-DD7C-80BAD4CBB1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2272" y="2636272"/>
            <a:ext cx="2797341" cy="14708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780DDF-1773-D7EC-F258-7E1A93AF2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4675" y="4846029"/>
            <a:ext cx="1052830" cy="11443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D151F6-2271-CC4E-8D0A-D22CC51C5A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9217" y="4846029"/>
            <a:ext cx="1853565" cy="8743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AAFB31-9292-18AD-91CF-F24C8950579B}"/>
              </a:ext>
            </a:extLst>
          </p:cNvPr>
          <p:cNvSpPr txBox="1"/>
          <p:nvPr/>
        </p:nvSpPr>
        <p:spPr>
          <a:xfrm>
            <a:off x="1794668" y="4912404"/>
            <a:ext cx="1853565" cy="948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rgbClr val="FAF6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МГТУ им. Баумана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B81784-7DE6-B9DE-A925-6C5DCCB8E616}"/>
              </a:ext>
            </a:extLst>
          </p:cNvPr>
          <p:cNvSpPr txBox="1"/>
          <p:nvPr/>
        </p:nvSpPr>
        <p:spPr>
          <a:xfrm>
            <a:off x="9668305" y="4763389"/>
            <a:ext cx="2523695" cy="1178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500" dirty="0">
                <a:solidFill>
                  <a:srgbClr val="FAF6F0"/>
                </a:solidFill>
                <a:latin typeface="Montserrat Medium" panose="00000600000000000000" pitchFamily="2" charset="-52"/>
                <a:cs typeface="Arial" panose="020B0604020202020204" pitchFamily="34" charset="0"/>
              </a:rPr>
              <a:t>Институт</a:t>
            </a:r>
            <a:br>
              <a:rPr lang="ru-RU" sz="1500" dirty="0">
                <a:solidFill>
                  <a:srgbClr val="FAF6F0"/>
                </a:solidFill>
                <a:latin typeface="Montserrat Medium" panose="00000600000000000000" pitchFamily="2" charset="-52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FAF6F0"/>
                </a:solidFill>
                <a:latin typeface="Montserrat Medium" panose="00000600000000000000" pitchFamily="2" charset="-52"/>
                <a:cs typeface="Arial" panose="020B0604020202020204" pitchFamily="34" charset="0"/>
              </a:rPr>
              <a:t>Развития</a:t>
            </a:r>
            <a:br>
              <a:rPr lang="ru-RU" sz="1500" dirty="0">
                <a:solidFill>
                  <a:srgbClr val="FAF6F0"/>
                </a:solidFill>
                <a:latin typeface="Montserrat Medium" panose="00000600000000000000" pitchFamily="2" charset="-52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FAF6F0"/>
                </a:solidFill>
                <a:latin typeface="Montserrat Medium" panose="00000600000000000000" pitchFamily="2" charset="-52"/>
                <a:cs typeface="Arial" panose="020B0604020202020204" pitchFamily="34" charset="0"/>
              </a:rPr>
              <a:t>Профессионального</a:t>
            </a:r>
            <a:br>
              <a:rPr lang="ru-RU" sz="1500" dirty="0">
                <a:solidFill>
                  <a:srgbClr val="FAF6F0"/>
                </a:solidFill>
                <a:latin typeface="Montserrat Medium" panose="00000600000000000000" pitchFamily="2" charset="-52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FAF6F0"/>
                </a:solidFill>
                <a:latin typeface="Montserrat Medium" panose="00000600000000000000" pitchFamily="2" charset="-52"/>
                <a:cs typeface="Arial" panose="020B0604020202020204" pitchFamily="34" charset="0"/>
              </a:rPr>
              <a:t>Образования</a:t>
            </a:r>
            <a:r>
              <a:rPr lang="ru-RU" sz="1500" dirty="0">
                <a:solidFill>
                  <a:srgbClr val="FAF6F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2417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F8269-DC6B-DAC4-2378-71B122251BB9}"/>
              </a:ext>
            </a:extLst>
          </p:cNvPr>
          <p:cNvSpPr txBox="1">
            <a:spLocks/>
          </p:cNvSpPr>
          <p:nvPr/>
        </p:nvSpPr>
        <p:spPr>
          <a:xfrm>
            <a:off x="711835" y="1436747"/>
            <a:ext cx="1076833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Варианты реализации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7AEDEEF-0ECF-A894-1927-A610216BE32C}"/>
              </a:ext>
            </a:extLst>
          </p:cNvPr>
          <p:cNvSpPr/>
          <p:nvPr/>
        </p:nvSpPr>
        <p:spPr>
          <a:xfrm>
            <a:off x="1193800" y="3736670"/>
            <a:ext cx="2616200" cy="1714500"/>
          </a:xfrm>
          <a:prstGeom prst="roundRect">
            <a:avLst>
              <a:gd name="adj" fmla="val 7778"/>
            </a:avLst>
          </a:prstGeom>
          <a:noFill/>
          <a:ln>
            <a:solidFill>
              <a:srgbClr val="CEA6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AF6F0"/>
                </a:solidFill>
                <a:latin typeface="Play" panose="00000500000000000000" pitchFamily="2" charset="0"/>
              </a:rPr>
              <a:t>Коробочное решение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A6239AF-EC86-42AC-EE86-2AF06367A764}"/>
              </a:ext>
            </a:extLst>
          </p:cNvPr>
          <p:cNvSpPr/>
          <p:nvPr/>
        </p:nvSpPr>
        <p:spPr>
          <a:xfrm>
            <a:off x="4787900" y="3736670"/>
            <a:ext cx="2616200" cy="1714500"/>
          </a:xfrm>
          <a:prstGeom prst="roundRect">
            <a:avLst>
              <a:gd name="adj" fmla="val 7778"/>
            </a:avLst>
          </a:prstGeom>
          <a:noFill/>
          <a:ln>
            <a:solidFill>
              <a:srgbClr val="CEA6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AF6F0"/>
                </a:solidFill>
                <a:effectLst/>
                <a:uLnTx/>
                <a:uFillTx/>
                <a:latin typeface="Play" panose="00000500000000000000" pitchFamily="2" charset="0"/>
                <a:ea typeface="+mn-ea"/>
                <a:cs typeface="+mn-cs"/>
              </a:rPr>
              <a:t>Программа обучения под ключ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500EBF3-B228-4FDB-96E7-4540F8D3F7F9}"/>
              </a:ext>
            </a:extLst>
          </p:cNvPr>
          <p:cNvSpPr/>
          <p:nvPr/>
        </p:nvSpPr>
        <p:spPr>
          <a:xfrm>
            <a:off x="8382000" y="3736670"/>
            <a:ext cx="2616200" cy="1714500"/>
          </a:xfrm>
          <a:prstGeom prst="roundRect">
            <a:avLst>
              <a:gd name="adj" fmla="val 7778"/>
            </a:avLst>
          </a:prstGeom>
          <a:noFill/>
          <a:ln>
            <a:solidFill>
              <a:srgbClr val="CEA6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AF6F0"/>
                </a:solidFill>
                <a:latin typeface="Play" panose="00000500000000000000" pitchFamily="2" charset="0"/>
              </a:rPr>
              <a:t>Внедрение модулей</a:t>
            </a:r>
          </a:p>
        </p:txBody>
      </p:sp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id="{E988B54E-849D-51CA-43C9-5839AE74935E}"/>
              </a:ext>
            </a:extLst>
          </p:cNvPr>
          <p:cNvCxnSpPr>
            <a:cxnSpLocks/>
            <a:stCxn id="2" idx="2"/>
          </p:cNvCxnSpPr>
          <p:nvPr/>
        </p:nvCxnSpPr>
        <p:spPr>
          <a:xfrm rot="5400000">
            <a:off x="5279181" y="2899897"/>
            <a:ext cx="1633638" cy="12700"/>
          </a:xfrm>
          <a:prstGeom prst="bentConnector3">
            <a:avLst/>
          </a:prstGeom>
          <a:ln w="22225">
            <a:solidFill>
              <a:srgbClr val="E2CAA2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0C47A31F-4F8E-ADA5-7152-8C15C502FF31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rot="16200000" flipH="1">
            <a:off x="7066254" y="1112824"/>
            <a:ext cx="1653592" cy="3594100"/>
          </a:xfrm>
          <a:prstGeom prst="bentConnector3">
            <a:avLst>
              <a:gd name="adj1" fmla="val 50000"/>
            </a:avLst>
          </a:prstGeom>
          <a:ln w="22225">
            <a:solidFill>
              <a:srgbClr val="CEA667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id="{E8E36BCB-C075-16A9-70D5-CFDE6A3E0EA5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rot="5400000">
            <a:off x="3472154" y="1112824"/>
            <a:ext cx="1653592" cy="3594100"/>
          </a:xfrm>
          <a:prstGeom prst="bentConnector3">
            <a:avLst/>
          </a:prstGeom>
          <a:ln>
            <a:solidFill>
              <a:srgbClr val="CEA667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Ромб 16">
            <a:extLst>
              <a:ext uri="{FF2B5EF4-FFF2-40B4-BE49-F238E27FC236}">
                <a16:creationId xmlns:a16="http://schemas.microsoft.com/office/drawing/2014/main" id="{EFBD813C-674E-02B5-77D1-BDD9C5AC9D92}"/>
              </a:ext>
            </a:extLst>
          </p:cNvPr>
          <p:cNvSpPr/>
          <p:nvPr/>
        </p:nvSpPr>
        <p:spPr>
          <a:xfrm>
            <a:off x="2043509" y="3251511"/>
            <a:ext cx="916782" cy="916782"/>
          </a:xfrm>
          <a:prstGeom prst="diamond">
            <a:avLst/>
          </a:prstGeom>
          <a:solidFill>
            <a:srgbClr val="CEA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омб 17">
            <a:extLst>
              <a:ext uri="{FF2B5EF4-FFF2-40B4-BE49-F238E27FC236}">
                <a16:creationId xmlns:a16="http://schemas.microsoft.com/office/drawing/2014/main" id="{95752332-324B-32B2-D947-B8DA4192D64E}"/>
              </a:ext>
            </a:extLst>
          </p:cNvPr>
          <p:cNvSpPr/>
          <p:nvPr/>
        </p:nvSpPr>
        <p:spPr>
          <a:xfrm>
            <a:off x="5637609" y="3251511"/>
            <a:ext cx="916782" cy="916782"/>
          </a:xfrm>
          <a:prstGeom prst="diamond">
            <a:avLst/>
          </a:prstGeom>
          <a:solidFill>
            <a:srgbClr val="CEA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омб 18">
            <a:extLst>
              <a:ext uri="{FF2B5EF4-FFF2-40B4-BE49-F238E27FC236}">
                <a16:creationId xmlns:a16="http://schemas.microsoft.com/office/drawing/2014/main" id="{5234DDCF-AAA2-CF74-ADEF-42BD3EB27B23}"/>
              </a:ext>
            </a:extLst>
          </p:cNvPr>
          <p:cNvSpPr/>
          <p:nvPr/>
        </p:nvSpPr>
        <p:spPr>
          <a:xfrm>
            <a:off x="9225359" y="3251511"/>
            <a:ext cx="916782" cy="916782"/>
          </a:xfrm>
          <a:prstGeom prst="diamond">
            <a:avLst/>
          </a:prstGeom>
          <a:solidFill>
            <a:srgbClr val="CEA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53F5F38-0091-0252-B1F2-44C281051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1056" y="3533514"/>
            <a:ext cx="401688" cy="3809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48BDED-1B6C-D343-C8E9-0B2A13F47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9595" y="3485747"/>
            <a:ext cx="448310" cy="4483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AF837B8-84ED-975D-CB1D-DE0AC8B9B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215358">
            <a:off x="5992202" y="3502891"/>
            <a:ext cx="213947" cy="4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97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1199B-293A-423C-E28B-2BBEFAD1E34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2270" y="412431"/>
            <a:ext cx="6196330" cy="1480470"/>
          </a:xfr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>
                <a:solidFill>
                  <a:srgbClr val="CEA667"/>
                </a:solidFill>
                <a:latin typeface="Furore" panose="02000503020000020004" pitchFamily="2" charset="0"/>
              </a:rPr>
              <a:t>Команда </a:t>
            </a:r>
            <a:br>
              <a:rPr lang="ru-RU" dirty="0">
                <a:solidFill>
                  <a:srgbClr val="CEA667"/>
                </a:solidFill>
                <a:latin typeface="Furore" panose="02000503020000020004" pitchFamily="2" charset="0"/>
              </a:rPr>
            </a:br>
            <a:r>
              <a:rPr lang="ru-RU" dirty="0">
                <a:solidFill>
                  <a:srgbClr val="353242"/>
                </a:solidFill>
                <a:latin typeface="Furore" panose="02000503020000020004" pitchFamily="2" charset="0"/>
              </a:rPr>
              <a:t>40+ </a:t>
            </a:r>
            <a:r>
              <a:rPr lang="ru-RU" dirty="0">
                <a:solidFill>
                  <a:srgbClr val="CEA667"/>
                </a:solidFill>
                <a:latin typeface="Furore" panose="02000503020000020004" pitchFamily="2" charset="0"/>
              </a:rPr>
              <a:t>сотрудников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AA55F-959C-2812-EBBB-E1E5E63134B1}"/>
              </a:ext>
            </a:extLst>
          </p:cNvPr>
          <p:cNvSpPr txBox="1"/>
          <p:nvPr/>
        </p:nvSpPr>
        <p:spPr>
          <a:xfrm>
            <a:off x="877570" y="2556450"/>
            <a:ext cx="4888230" cy="3435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1800" dirty="0">
                <a:solidFill>
                  <a:srgbClr val="191919"/>
                </a:solidFill>
                <a:latin typeface="Play" pitchFamily="2" charset="0"/>
              </a:rPr>
              <a:t>Аналитики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1800" dirty="0">
                <a:solidFill>
                  <a:srgbClr val="191919"/>
                </a:solidFill>
                <a:latin typeface="Play" pitchFamily="2" charset="0"/>
              </a:rPr>
              <a:t>Фронт и бэкенд-разработчики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1800" dirty="0">
                <a:solidFill>
                  <a:srgbClr val="191919"/>
                </a:solidFill>
                <a:latin typeface="Play" pitchFamily="2" charset="0"/>
              </a:rPr>
              <a:t>Тестировщики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1800" dirty="0">
                <a:solidFill>
                  <a:srgbClr val="191919"/>
                </a:solidFill>
                <a:latin typeface="Play" pitchFamily="2" charset="0"/>
              </a:rPr>
              <a:t>Дизайнеры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1800" dirty="0">
                <a:solidFill>
                  <a:srgbClr val="191919"/>
                </a:solidFill>
                <a:latin typeface="Play" pitchFamily="2" charset="0"/>
              </a:rPr>
              <a:t>Менеджеры проекта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1800" dirty="0">
                <a:solidFill>
                  <a:srgbClr val="191919"/>
                </a:solidFill>
                <a:latin typeface="Play" pitchFamily="2" charset="0"/>
              </a:rPr>
              <a:t>Маркетологи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176F4D-38BE-AFAE-68B8-A75C03E68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770" y="2518350"/>
            <a:ext cx="276920" cy="4499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322D4B-02C1-8C62-6E0C-249061C70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930" y="3165638"/>
            <a:ext cx="276920" cy="4499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9C655-F789-FD45-7C9C-70A8F1907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770" y="3787526"/>
            <a:ext cx="276920" cy="4499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54D0B7-FBC1-2FDD-A3FA-53173B664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770" y="4371051"/>
            <a:ext cx="276920" cy="4499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48415D-E628-CAF2-879B-4B4837558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770" y="4963338"/>
            <a:ext cx="276920" cy="4499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C1F967-DF42-1631-1DCD-1D60E7179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770" y="5555032"/>
            <a:ext cx="276920" cy="44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30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3D03F-6416-67A8-0C8B-3A751331EE53}"/>
              </a:ext>
            </a:extLst>
          </p:cNvPr>
          <p:cNvSpPr txBox="1">
            <a:spLocks/>
          </p:cNvSpPr>
          <p:nvPr/>
        </p:nvSpPr>
        <p:spPr>
          <a:xfrm>
            <a:off x="711835" y="560447"/>
            <a:ext cx="1076833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Мы сделали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FFD5355-B63F-B0E4-371D-D10AC2A64467}"/>
              </a:ext>
            </a:extLst>
          </p:cNvPr>
          <p:cNvSpPr/>
          <p:nvPr/>
        </p:nvSpPr>
        <p:spPr>
          <a:xfrm>
            <a:off x="1333500" y="1549400"/>
            <a:ext cx="2235200" cy="1194078"/>
          </a:xfrm>
          <a:prstGeom prst="roundRect">
            <a:avLst/>
          </a:prstGeom>
          <a:solidFill>
            <a:srgbClr val="ECDC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Приняли </a:t>
            </a:r>
            <a:r>
              <a:rPr lang="ru-RU" sz="1600" b="1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85 163 </a:t>
            </a:r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заявки на обучение</a:t>
            </a:r>
            <a:endParaRPr lang="ru-RU" sz="1600" dirty="0">
              <a:solidFill>
                <a:srgbClr val="191919"/>
              </a:solidFill>
              <a:latin typeface="Play" panose="020B0000000000000000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84E8F6F-7006-FD47-8C7E-18A05F0FBD0D}"/>
              </a:ext>
            </a:extLst>
          </p:cNvPr>
          <p:cNvSpPr/>
          <p:nvPr/>
        </p:nvSpPr>
        <p:spPr>
          <a:xfrm>
            <a:off x="3822700" y="1549400"/>
            <a:ext cx="2235200" cy="1194078"/>
          </a:xfrm>
          <a:prstGeom prst="roundRect">
            <a:avLst/>
          </a:prstGeom>
          <a:solidFill>
            <a:srgbClr val="ECDC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Выпустили </a:t>
            </a:r>
            <a:r>
              <a:rPr lang="ru-RU" sz="1600" b="1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23 099 </a:t>
            </a:r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человек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B201C3B-9100-7625-D2D1-1AA5BE279CA5}"/>
              </a:ext>
            </a:extLst>
          </p:cNvPr>
          <p:cNvSpPr/>
          <p:nvPr/>
        </p:nvSpPr>
        <p:spPr>
          <a:xfrm>
            <a:off x="6223000" y="1549400"/>
            <a:ext cx="2235200" cy="1194078"/>
          </a:xfrm>
          <a:prstGeom prst="roundRect">
            <a:avLst/>
          </a:prstGeom>
          <a:solidFill>
            <a:srgbClr val="ECDC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Создали </a:t>
            </a:r>
            <a:r>
              <a:rPr lang="ru-RU" sz="1600" b="1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149</a:t>
            </a:r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 курсов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6558387-61D1-AE19-AEEE-CAD4D061B909}"/>
              </a:ext>
            </a:extLst>
          </p:cNvPr>
          <p:cNvSpPr/>
          <p:nvPr/>
        </p:nvSpPr>
        <p:spPr>
          <a:xfrm>
            <a:off x="8623300" y="1549400"/>
            <a:ext cx="2235200" cy="1194078"/>
          </a:xfrm>
          <a:prstGeom prst="roundRect">
            <a:avLst/>
          </a:prstGeom>
          <a:solidFill>
            <a:srgbClr val="ECDC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Проверили </a:t>
            </a:r>
            <a:r>
              <a:rPr lang="ru-RU" sz="1600" b="1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287 267 </a:t>
            </a:r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заданий 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E6CC1A6-EF60-B7E6-6E72-E4573778881D}"/>
              </a:ext>
            </a:extLst>
          </p:cNvPr>
          <p:cNvSpPr/>
          <p:nvPr/>
        </p:nvSpPr>
        <p:spPr>
          <a:xfrm>
            <a:off x="2743200" y="3073122"/>
            <a:ext cx="2235200" cy="1194078"/>
          </a:xfrm>
          <a:prstGeom prst="roundRect">
            <a:avLst/>
          </a:prstGeom>
          <a:solidFill>
            <a:srgbClr val="ECDC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Написали </a:t>
            </a:r>
            <a:r>
              <a:rPr lang="ru-RU" sz="1600" b="1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195</a:t>
            </a:r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 технических заданий *3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34171A26-2D28-7632-23A4-7E6FA98C36A4}"/>
              </a:ext>
            </a:extLst>
          </p:cNvPr>
          <p:cNvSpPr/>
          <p:nvPr/>
        </p:nvSpPr>
        <p:spPr>
          <a:xfrm>
            <a:off x="5143500" y="3073122"/>
            <a:ext cx="2235200" cy="1194078"/>
          </a:xfrm>
          <a:prstGeom prst="roundRect">
            <a:avLst/>
          </a:prstGeom>
          <a:solidFill>
            <a:srgbClr val="ECDC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Составили </a:t>
            </a:r>
            <a:r>
              <a:rPr lang="ru-RU" sz="1600" b="1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2 237 </a:t>
            </a:r>
            <a:b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</a:br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баг-репортов *3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DF5C6FB-70C7-D5C2-419D-E2A47432C8B6}"/>
              </a:ext>
            </a:extLst>
          </p:cNvPr>
          <p:cNvSpPr/>
          <p:nvPr/>
        </p:nvSpPr>
        <p:spPr>
          <a:xfrm>
            <a:off x="7543800" y="3073122"/>
            <a:ext cx="2108200" cy="1194078"/>
          </a:xfrm>
          <a:prstGeom prst="roundRect">
            <a:avLst/>
          </a:prstGeom>
          <a:solidFill>
            <a:srgbClr val="ECDC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Выполнили </a:t>
            </a:r>
            <a:r>
              <a:rPr lang="ru-RU" sz="1600" b="1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4 124 </a:t>
            </a:r>
            <a:b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</a:br>
            <a:r>
              <a:rPr lang="ru-RU" sz="1600" b="0" i="0" u="none" strike="noStrike" dirty="0">
                <a:solidFill>
                  <a:srgbClr val="191919"/>
                </a:solidFill>
                <a:effectLst/>
                <a:latin typeface="Play" panose="020B0000000000000000" pitchFamily="34" charset="0"/>
              </a:rPr>
              <a:t>задач *3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6AD7B57-E93A-3990-3E8B-4BE7DF0CCE08}"/>
              </a:ext>
            </a:extLst>
          </p:cNvPr>
          <p:cNvCxnSpPr>
            <a:cxnSpLocks/>
          </p:cNvCxnSpPr>
          <p:nvPr/>
        </p:nvCxnSpPr>
        <p:spPr>
          <a:xfrm>
            <a:off x="2743200" y="4749800"/>
            <a:ext cx="6889750" cy="0"/>
          </a:xfrm>
          <a:prstGeom prst="line">
            <a:avLst/>
          </a:prstGeom>
          <a:ln>
            <a:solidFill>
              <a:srgbClr val="CEA667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910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E64E8-4F13-ABE6-F7BC-975343DE928B}"/>
              </a:ext>
            </a:extLst>
          </p:cNvPr>
          <p:cNvSpPr txBox="1">
            <a:spLocks/>
          </p:cNvSpPr>
          <p:nvPr/>
        </p:nvSpPr>
        <p:spPr>
          <a:xfrm>
            <a:off x="382270" y="2300224"/>
            <a:ext cx="9231630" cy="1991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400" dirty="0">
                <a:solidFill>
                  <a:srgbClr val="CEA667"/>
                </a:solidFill>
                <a:latin typeface="Furore" panose="02000503020000020004" pitchFamily="2" charset="0"/>
              </a:rPr>
              <a:t>Спасибо</a:t>
            </a:r>
            <a:br>
              <a:rPr lang="ru-RU" sz="5400" dirty="0">
                <a:solidFill>
                  <a:srgbClr val="CEA667"/>
                </a:solidFill>
                <a:latin typeface="Furore" panose="02000503020000020004" pitchFamily="2" charset="0"/>
              </a:rPr>
            </a:br>
            <a:r>
              <a:rPr lang="ru-RU" sz="5400" dirty="0">
                <a:solidFill>
                  <a:srgbClr val="CEA667"/>
                </a:solidFill>
                <a:latin typeface="Furore" panose="02000503020000020004" pitchFamily="2" charset="0"/>
              </a:rPr>
              <a:t>за внимание!</a:t>
            </a:r>
            <a:endParaRPr lang="ru-UA" sz="5400" dirty="0">
              <a:solidFill>
                <a:srgbClr val="CEA667"/>
              </a:solidFill>
              <a:latin typeface="Furore" panose="02000503020000020004" pitchFamily="2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F846F60-1266-A443-9E83-5D48F0909D9D}"/>
              </a:ext>
            </a:extLst>
          </p:cNvPr>
          <p:cNvSpPr txBox="1">
            <a:spLocks/>
          </p:cNvSpPr>
          <p:nvPr/>
        </p:nvSpPr>
        <p:spPr>
          <a:xfrm>
            <a:off x="382270" y="4188017"/>
            <a:ext cx="9231630" cy="13034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solidFill>
                  <a:schemeClr val="bg1"/>
                </a:solidFill>
                <a:latin typeface="Furore" panose="02000503020000020004" pitchFamily="2" charset="0"/>
              </a:rPr>
              <a:t>Вопросы?</a:t>
            </a:r>
            <a:endParaRPr lang="ru-UA" sz="4400" dirty="0">
              <a:solidFill>
                <a:schemeClr val="bg1"/>
              </a:solidFill>
              <a:latin typeface="Furore" panose="0200050302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3795D4-C635-BDCC-2380-19D77047D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320" y="491967"/>
            <a:ext cx="1436370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15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9082D-7525-555B-1B68-E90309361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0669D-7265-0A55-1072-D56CB73FF7C4}"/>
              </a:ext>
            </a:extLst>
          </p:cNvPr>
          <p:cNvSpPr txBox="1">
            <a:spLocks/>
          </p:cNvSpPr>
          <p:nvPr/>
        </p:nvSpPr>
        <p:spPr>
          <a:xfrm>
            <a:off x="382270" y="1209333"/>
            <a:ext cx="9231630" cy="9008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E2CAA2"/>
                </a:solidFill>
                <a:latin typeface="Furore" panose="02000503020000020004" pitchFamily="2" charset="0"/>
              </a:rPr>
              <a:t>Что такое </a:t>
            </a:r>
            <a:r>
              <a:rPr lang="en-US" sz="4800" dirty="0">
                <a:solidFill>
                  <a:srgbClr val="E2CAA2"/>
                </a:solidFill>
                <a:latin typeface="Furore" panose="02000503020000020004" pitchFamily="2" charset="0"/>
              </a:rPr>
              <a:t>LMS</a:t>
            </a:r>
            <a:r>
              <a:rPr lang="ru-RU" sz="4800" dirty="0">
                <a:solidFill>
                  <a:srgbClr val="E2CAA2"/>
                </a:solidFill>
                <a:latin typeface="Furore" panose="02000503020000020004" pitchFamily="2" charset="0"/>
              </a:rPr>
              <a:t>?</a:t>
            </a:r>
            <a:endParaRPr lang="en-US" sz="48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0D14FD-7483-98C8-26D7-13513CD52666}"/>
              </a:ext>
            </a:extLst>
          </p:cNvPr>
          <p:cNvSpPr txBox="1">
            <a:spLocks/>
          </p:cNvSpPr>
          <p:nvPr/>
        </p:nvSpPr>
        <p:spPr>
          <a:xfrm>
            <a:off x="1027363" y="2404000"/>
            <a:ext cx="4239962" cy="13896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Важность эффективного обучения и развития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Важность качественной LMS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AC6551-10ED-C778-6F21-C8AF7333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134" y="2362236"/>
            <a:ext cx="358879" cy="5831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DF4506-7535-94BC-03D9-0D778C839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134" y="3339647"/>
            <a:ext cx="358879" cy="583178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руг, Предметная фотография, метал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4F85D1-0996-61BF-F34D-2276E19629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79" b="31893"/>
          <a:stretch/>
        </p:blipFill>
        <p:spPr>
          <a:xfrm>
            <a:off x="130742" y="5837357"/>
            <a:ext cx="1526541" cy="102064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фера, планета, Земля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2A6CD2-F80E-4E9F-0DC6-E94E5C5FFF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957" b="-1"/>
          <a:stretch/>
        </p:blipFill>
        <p:spPr>
          <a:xfrm rot="18809587">
            <a:off x="969186" y="5307209"/>
            <a:ext cx="504575" cy="42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1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6BF61F2-36AE-4E3E-F147-7EE2CB240798}"/>
              </a:ext>
            </a:extLst>
          </p:cNvPr>
          <p:cNvSpPr txBox="1">
            <a:spLocks/>
          </p:cNvSpPr>
          <p:nvPr/>
        </p:nvSpPr>
        <p:spPr>
          <a:xfrm>
            <a:off x="563246" y="2535318"/>
            <a:ext cx="5027930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400" dirty="0">
                <a:solidFill>
                  <a:srgbClr val="E2CAA2"/>
                </a:solidFill>
                <a:latin typeface="Furore" panose="02000503020000020004" pitchFamily="2" charset="0"/>
              </a:rPr>
              <a:t>Рынок предлагает</a:t>
            </a:r>
            <a:endParaRPr lang="en-US" sz="54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88F7619-6A2C-B9F3-B3EA-7DDD727FCEB9}"/>
              </a:ext>
            </a:extLst>
          </p:cNvPr>
          <p:cNvSpPr txBox="1">
            <a:spLocks/>
          </p:cNvSpPr>
          <p:nvPr/>
        </p:nvSpPr>
        <p:spPr>
          <a:xfrm>
            <a:off x="7345046" y="704048"/>
            <a:ext cx="427355" cy="7694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rgbClr val="1E1E1E"/>
                </a:solidFill>
                <a:latin typeface="Furore" panose="02000503020000020004" pitchFamily="2" charset="0"/>
              </a:rPr>
              <a:t>1</a:t>
            </a:r>
            <a:endParaRPr lang="en-US" dirty="0">
              <a:solidFill>
                <a:srgbClr val="1E1E1E"/>
              </a:solidFill>
              <a:latin typeface="Furore" panose="0200050302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19C52-08F7-C74A-067E-92238114FC93}"/>
              </a:ext>
            </a:extLst>
          </p:cNvPr>
          <p:cNvSpPr txBox="1"/>
          <p:nvPr/>
        </p:nvSpPr>
        <p:spPr>
          <a:xfrm>
            <a:off x="7345046" y="1473489"/>
            <a:ext cx="33991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E1E1E"/>
                </a:solidFill>
                <a:latin typeface="Play" pitchFamily="2" charset="0"/>
              </a:rPr>
              <a:t>Использовать </a:t>
            </a:r>
            <a:r>
              <a:rPr lang="en-US" sz="2000" dirty="0">
                <a:solidFill>
                  <a:srgbClr val="1E1E1E"/>
                </a:solidFill>
                <a:latin typeface="Play" pitchFamily="2" charset="0"/>
              </a:rPr>
              <a:t>Open Source</a:t>
            </a:r>
            <a:endParaRPr lang="ru-RU" sz="200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A5E6DCD-BB68-E864-438F-3895FAD1499D}"/>
              </a:ext>
            </a:extLst>
          </p:cNvPr>
          <p:cNvCxnSpPr>
            <a:cxnSpLocks/>
          </p:cNvCxnSpPr>
          <p:nvPr/>
        </p:nvCxnSpPr>
        <p:spPr>
          <a:xfrm>
            <a:off x="7153275" y="778224"/>
            <a:ext cx="0" cy="1095375"/>
          </a:xfrm>
          <a:prstGeom prst="line">
            <a:avLst/>
          </a:prstGeom>
          <a:ln w="25400">
            <a:solidFill>
              <a:srgbClr val="A4711D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BD0A6AB6-5394-D9EE-19EA-8FE0976989CA}"/>
              </a:ext>
            </a:extLst>
          </p:cNvPr>
          <p:cNvSpPr txBox="1">
            <a:spLocks/>
          </p:cNvSpPr>
          <p:nvPr/>
        </p:nvSpPr>
        <p:spPr>
          <a:xfrm>
            <a:off x="7345046" y="2643040"/>
            <a:ext cx="532127" cy="7694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rgbClr val="1E1E1E"/>
                </a:solidFill>
                <a:latin typeface="Furore" panose="02000503020000020004" pitchFamily="2" charset="0"/>
              </a:rPr>
              <a:t>2</a:t>
            </a:r>
            <a:endParaRPr lang="en-US" dirty="0">
              <a:solidFill>
                <a:srgbClr val="1E1E1E"/>
              </a:solidFill>
              <a:latin typeface="Furore" panose="0200050302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7A6136-26CC-2798-F115-1E70B88920DC}"/>
              </a:ext>
            </a:extLst>
          </p:cNvPr>
          <p:cNvSpPr txBox="1"/>
          <p:nvPr/>
        </p:nvSpPr>
        <p:spPr>
          <a:xfrm>
            <a:off x="7345046" y="3412481"/>
            <a:ext cx="4208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E1E1E"/>
                </a:solidFill>
                <a:latin typeface="Play" pitchFamily="2" charset="0"/>
              </a:rPr>
              <a:t>Покупать коробочное решение</a:t>
            </a:r>
            <a:endParaRPr lang="ru-RU" sz="2000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56474A0-F6DC-CC93-A9E7-65763D7280C5}"/>
              </a:ext>
            </a:extLst>
          </p:cNvPr>
          <p:cNvCxnSpPr>
            <a:cxnSpLocks/>
          </p:cNvCxnSpPr>
          <p:nvPr/>
        </p:nvCxnSpPr>
        <p:spPr>
          <a:xfrm>
            <a:off x="7153275" y="2717216"/>
            <a:ext cx="0" cy="1095375"/>
          </a:xfrm>
          <a:prstGeom prst="line">
            <a:avLst/>
          </a:prstGeom>
          <a:ln w="25400">
            <a:solidFill>
              <a:srgbClr val="A4711D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8E06E55-045A-9CFC-703F-3CC22A4770EA}"/>
              </a:ext>
            </a:extLst>
          </p:cNvPr>
          <p:cNvSpPr txBox="1">
            <a:spLocks/>
          </p:cNvSpPr>
          <p:nvPr/>
        </p:nvSpPr>
        <p:spPr>
          <a:xfrm>
            <a:off x="7354572" y="4582032"/>
            <a:ext cx="522599" cy="7694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rgbClr val="1E1E1E"/>
                </a:solidFill>
                <a:latin typeface="Furore" panose="02000503020000020004" pitchFamily="2" charset="0"/>
              </a:rPr>
              <a:t>3</a:t>
            </a:r>
            <a:endParaRPr lang="en-US" dirty="0">
              <a:solidFill>
                <a:srgbClr val="1E1E1E"/>
              </a:solidFill>
              <a:latin typeface="Furore" panose="0200050302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6CD65A-4672-67A8-CB5A-D3AD8F460669}"/>
              </a:ext>
            </a:extLst>
          </p:cNvPr>
          <p:cNvSpPr txBox="1"/>
          <p:nvPr/>
        </p:nvSpPr>
        <p:spPr>
          <a:xfrm>
            <a:off x="7354572" y="5351473"/>
            <a:ext cx="33991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E1E1E"/>
                </a:solidFill>
                <a:latin typeface="Play" pitchFamily="2" charset="0"/>
              </a:rPr>
              <a:t>Создавать свое</a:t>
            </a:r>
            <a:endParaRPr lang="ru-RU" sz="2000" b="1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CBCC91F-89B9-FD46-BA02-48B3F8F92E34}"/>
              </a:ext>
            </a:extLst>
          </p:cNvPr>
          <p:cNvCxnSpPr>
            <a:cxnSpLocks/>
          </p:cNvCxnSpPr>
          <p:nvPr/>
        </p:nvCxnSpPr>
        <p:spPr>
          <a:xfrm>
            <a:off x="7162801" y="4656208"/>
            <a:ext cx="0" cy="1095375"/>
          </a:xfrm>
          <a:prstGeom prst="line">
            <a:avLst/>
          </a:prstGeom>
          <a:ln w="25400">
            <a:solidFill>
              <a:srgbClr val="A4711D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 descr="Изображение выглядит как круг, Предметная фотография, метал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1D5215-99DA-0D42-68F3-750D9FA882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019"/>
          <a:stretch/>
        </p:blipFill>
        <p:spPr>
          <a:xfrm>
            <a:off x="5052059" y="4305805"/>
            <a:ext cx="1043941" cy="14986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5898256-8941-6D42-D35D-A9BE57ACA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573" y="5751583"/>
            <a:ext cx="655782" cy="65578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сфера, планета, Земля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A1BD46-C72F-30CB-CD86-783325A059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50"/>
          <a:stretch/>
        </p:blipFill>
        <p:spPr>
          <a:xfrm>
            <a:off x="146339" y="0"/>
            <a:ext cx="1974273" cy="8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41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BC3D9-82D8-C571-140D-A9E2975CC33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39419" y="1841896"/>
            <a:ext cx="4323081" cy="1323439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с чего мы начинали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9B080C-545E-1C2F-860F-C7493DCB458D}"/>
              </a:ext>
            </a:extLst>
          </p:cNvPr>
          <p:cNvSpPr txBox="1">
            <a:spLocks/>
          </p:cNvSpPr>
          <p:nvPr/>
        </p:nvSpPr>
        <p:spPr>
          <a:xfrm>
            <a:off x="969748" y="3709056"/>
            <a:ext cx="2487827" cy="17282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2000" dirty="0" err="1">
                <a:solidFill>
                  <a:srgbClr val="FFFFFF"/>
                </a:solidFill>
                <a:latin typeface="Play" pitchFamily="2" charset="0"/>
              </a:rPr>
              <a:t>Масштабирумое</a:t>
            </a: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Play" pitchFamily="2" charset="0"/>
              </a:rPr>
              <a:t>MVP </a:t>
            </a: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продукта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Запуск первых курсов</a:t>
            </a:r>
            <a:endParaRPr lang="en-US" sz="2000" dirty="0">
              <a:solidFill>
                <a:srgbClr val="FFFFFF"/>
              </a:solidFill>
              <a:latin typeface="Play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4FDA40-34A9-4834-23EA-D897A44D7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519" y="3699531"/>
            <a:ext cx="276920" cy="449995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EC81FE4-6014-C3FB-2407-58053B8E22EE}"/>
              </a:ext>
            </a:extLst>
          </p:cNvPr>
          <p:cNvSpPr txBox="1">
            <a:spLocks/>
          </p:cNvSpPr>
          <p:nvPr/>
        </p:nvSpPr>
        <p:spPr>
          <a:xfrm>
            <a:off x="6992619" y="548636"/>
            <a:ext cx="4323081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К чему мы пришли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D4181EA-A026-ADCF-FFB2-08CB5ECC8B72}"/>
              </a:ext>
            </a:extLst>
          </p:cNvPr>
          <p:cNvSpPr txBox="1">
            <a:spLocks/>
          </p:cNvSpPr>
          <p:nvPr/>
        </p:nvSpPr>
        <p:spPr>
          <a:xfrm>
            <a:off x="7429502" y="2226987"/>
            <a:ext cx="3783227" cy="26093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b="1" dirty="0">
                <a:solidFill>
                  <a:srgbClr val="CEA667"/>
                </a:solidFill>
                <a:latin typeface="Play" pitchFamily="2" charset="0"/>
              </a:rPr>
              <a:t>85 000</a:t>
            </a:r>
            <a:r>
              <a:rPr lang="en-US" b="1" dirty="0">
                <a:solidFill>
                  <a:srgbClr val="CEA667"/>
                </a:solidFill>
                <a:latin typeface="Play" pitchFamily="2" charset="0"/>
              </a:rPr>
              <a:t>+</a:t>
            </a:r>
            <a:r>
              <a:rPr lang="ru-RU" b="1" dirty="0">
                <a:solidFill>
                  <a:srgbClr val="CEA667"/>
                </a:solidFill>
                <a:latin typeface="Play" pitchFamily="2" charset="0"/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заявок на обучение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b="1" dirty="0">
                <a:solidFill>
                  <a:srgbClr val="CEA667"/>
                </a:solidFill>
                <a:latin typeface="Play" pitchFamily="2" charset="0"/>
              </a:rPr>
              <a:t>23 000</a:t>
            </a:r>
            <a:r>
              <a:rPr lang="en-US" b="1" dirty="0">
                <a:solidFill>
                  <a:srgbClr val="CEA667"/>
                </a:solidFill>
                <a:latin typeface="Play" pitchFamily="2" charset="0"/>
              </a:rPr>
              <a:t>+</a:t>
            </a:r>
            <a:r>
              <a:rPr lang="ru-RU" b="1" dirty="0">
                <a:solidFill>
                  <a:srgbClr val="CEA667"/>
                </a:solidFill>
                <a:latin typeface="Play" pitchFamily="2" charset="0"/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выпускников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b="1" dirty="0">
                <a:solidFill>
                  <a:srgbClr val="CEA667"/>
                </a:solidFill>
                <a:latin typeface="Play" pitchFamily="2" charset="0"/>
              </a:rPr>
              <a:t>5</a:t>
            </a:r>
            <a:r>
              <a:rPr lang="en-US" b="1" dirty="0">
                <a:solidFill>
                  <a:srgbClr val="CEA667"/>
                </a:solidFill>
                <a:latin typeface="Play" pitchFamily="2" charset="0"/>
              </a:rPr>
              <a:t>+</a:t>
            </a:r>
            <a:r>
              <a:rPr lang="ru-RU" b="1" dirty="0">
                <a:solidFill>
                  <a:srgbClr val="CEA667"/>
                </a:solidFill>
                <a:latin typeface="Play" pitchFamily="2" charset="0"/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Федеральных проектов</a:t>
            </a:r>
          </a:p>
          <a:p>
            <a:pPr algn="l">
              <a:lnSpc>
                <a:spcPct val="110000"/>
              </a:lnSpc>
              <a:spcBef>
                <a:spcPts val="2400"/>
              </a:spcBef>
            </a:pPr>
            <a:r>
              <a:rPr lang="ru-RU" b="1" dirty="0">
                <a:solidFill>
                  <a:srgbClr val="CEA667"/>
                </a:solidFill>
                <a:latin typeface="Play" pitchFamily="2" charset="0"/>
              </a:rPr>
              <a:t>5</a:t>
            </a:r>
            <a:r>
              <a:rPr lang="en-US" b="1" dirty="0">
                <a:solidFill>
                  <a:srgbClr val="CEA667"/>
                </a:solidFill>
                <a:latin typeface="Play" pitchFamily="2" charset="0"/>
              </a:rPr>
              <a:t>+</a:t>
            </a:r>
            <a:r>
              <a:rPr lang="ru-RU" b="1" dirty="0">
                <a:solidFill>
                  <a:srgbClr val="CEA667"/>
                </a:solidFill>
                <a:latin typeface="Play" pitchFamily="2" charset="0"/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Play" pitchFamily="2" charset="0"/>
              </a:rPr>
              <a:t>продаж  </a:t>
            </a:r>
            <a:r>
              <a:rPr lang="en-US" sz="2000" dirty="0">
                <a:solidFill>
                  <a:srgbClr val="FFFFFF"/>
                </a:solidFill>
                <a:latin typeface="Play" pitchFamily="2" charset="0"/>
              </a:rPr>
              <a:t>LMS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B4C151-15C9-815A-55EC-3674EAFEC6D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0244" y="2251731"/>
            <a:ext cx="276920" cy="4499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929ED3-899E-B9E7-C8C9-721671306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0244" y="2983152"/>
            <a:ext cx="276920" cy="4499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6DA56B-F4CB-5E64-1241-ACF36C6E2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0244" y="3692326"/>
            <a:ext cx="276920" cy="4499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01AFE6-3DDE-1C17-9AB1-5AC8320D9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0244" y="4401500"/>
            <a:ext cx="276920" cy="4499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0A8DF1-DC7F-8C26-7476-E930196CF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519" y="4683722"/>
            <a:ext cx="276920" cy="44999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темнота, творческий подход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0DB04-8E7B-8EB4-0877-14B86ECF82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668" y="1210355"/>
            <a:ext cx="503170" cy="667668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939CE70-E084-6C79-2070-83F5A269FA97}"/>
              </a:ext>
            </a:extLst>
          </p:cNvPr>
          <p:cNvCxnSpPr>
            <a:cxnSpLocks/>
          </p:cNvCxnSpPr>
          <p:nvPr/>
        </p:nvCxnSpPr>
        <p:spPr>
          <a:xfrm>
            <a:off x="-157163" y="1210355"/>
            <a:ext cx="6772275" cy="0"/>
          </a:xfrm>
          <a:prstGeom prst="line">
            <a:avLst/>
          </a:prstGeom>
          <a:ln w="28575">
            <a:solidFill>
              <a:srgbClr val="9D98B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5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A77E4-389A-7D10-DB37-7F75C377E272}"/>
              </a:ext>
            </a:extLst>
          </p:cNvPr>
          <p:cNvSpPr txBox="1">
            <a:spLocks/>
          </p:cNvSpPr>
          <p:nvPr/>
        </p:nvSpPr>
        <p:spPr>
          <a:xfrm>
            <a:off x="411298" y="339861"/>
            <a:ext cx="940943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>
                <a:solidFill>
                  <a:srgbClr val="CEA667"/>
                </a:solidFill>
                <a:latin typeface="Furore" panose="02000503020000020004" pitchFamily="2" charset="0"/>
              </a:rPr>
              <a:t>Преимущества нашей </a:t>
            </a:r>
            <a:r>
              <a:rPr lang="en-US" sz="4000" dirty="0">
                <a:solidFill>
                  <a:srgbClr val="CEA667"/>
                </a:solidFill>
                <a:latin typeface="Furore" panose="02000503020000020004" pitchFamily="2" charset="0"/>
              </a:rPr>
              <a:t>LMS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5717D80-38E7-57D6-893F-4FE4F5F2D09F}"/>
              </a:ext>
            </a:extLst>
          </p:cNvPr>
          <p:cNvSpPr/>
          <p:nvPr/>
        </p:nvSpPr>
        <p:spPr>
          <a:xfrm>
            <a:off x="511278" y="1356852"/>
            <a:ext cx="2565752" cy="904567"/>
          </a:xfrm>
          <a:prstGeom prst="roundRect">
            <a:avLst/>
          </a:prstGeom>
          <a:noFill/>
          <a:ln w="15875">
            <a:solidFill>
              <a:srgbClr val="D5A1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Модуль проектов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93EA54F1-EF66-E9D2-1221-93E4430CCD84}"/>
              </a:ext>
            </a:extLst>
          </p:cNvPr>
          <p:cNvSpPr/>
          <p:nvPr/>
        </p:nvSpPr>
        <p:spPr>
          <a:xfrm>
            <a:off x="521109" y="2436399"/>
            <a:ext cx="2555921" cy="904567"/>
          </a:xfrm>
          <a:prstGeom prst="roundRect">
            <a:avLst/>
          </a:prstGeom>
          <a:noFill/>
          <a:ln w="15875">
            <a:solidFill>
              <a:srgbClr val="A471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  <a:buClr>
                <a:srgbClr val="EE58BB"/>
              </a:buClr>
            </a:pPr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Встроенная CRM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6CC1BD5-BE65-E5B9-841A-6D597F156DA0}"/>
              </a:ext>
            </a:extLst>
          </p:cNvPr>
          <p:cNvSpPr/>
          <p:nvPr/>
        </p:nvSpPr>
        <p:spPr>
          <a:xfrm>
            <a:off x="521110" y="3525520"/>
            <a:ext cx="2565752" cy="904567"/>
          </a:xfrm>
          <a:prstGeom prst="roundRect">
            <a:avLst/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  <a:buClr>
                <a:srgbClr val="EE58BB"/>
              </a:buClr>
            </a:pPr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Задания, активности, тесты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02BC263-AAD5-99A2-CA3D-44CA0348F5EE}"/>
              </a:ext>
            </a:extLst>
          </p:cNvPr>
          <p:cNvSpPr/>
          <p:nvPr/>
        </p:nvSpPr>
        <p:spPr>
          <a:xfrm>
            <a:off x="3327516" y="1356852"/>
            <a:ext cx="2565753" cy="904567"/>
          </a:xfrm>
          <a:prstGeom prst="roundRect">
            <a:avLst/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solidFill>
                  <a:srgbClr val="1E1E1E"/>
                </a:solidFill>
                <a:latin typeface="Play" pitchFamily="2" charset="0"/>
              </a:rPr>
              <a:t>Мультикурсовые</a:t>
            </a:r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 траектории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1CAE77E8-5D28-C1A7-D9D4-2C48B99D8243}"/>
              </a:ext>
            </a:extLst>
          </p:cNvPr>
          <p:cNvSpPr/>
          <p:nvPr/>
        </p:nvSpPr>
        <p:spPr>
          <a:xfrm>
            <a:off x="3327516" y="2411398"/>
            <a:ext cx="2565752" cy="904567"/>
          </a:xfrm>
          <a:prstGeom prst="roundRect">
            <a:avLst/>
          </a:prstGeom>
          <a:noFill/>
          <a:ln w="15875">
            <a:solidFill>
              <a:srgbClr val="D5A1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Редактор курсов и тем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EE3253DC-0DBC-D15D-B140-C32A8EAAC8B3}"/>
              </a:ext>
            </a:extLst>
          </p:cNvPr>
          <p:cNvSpPr/>
          <p:nvPr/>
        </p:nvSpPr>
        <p:spPr>
          <a:xfrm>
            <a:off x="521109" y="4614641"/>
            <a:ext cx="2555921" cy="904567"/>
          </a:xfrm>
          <a:prstGeom prst="roundRect">
            <a:avLst/>
          </a:prstGeom>
          <a:noFill/>
          <a:ln w="15875">
            <a:solidFill>
              <a:srgbClr val="D5A1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  <a:buClr>
                <a:srgbClr val="EE58BB"/>
              </a:buClr>
            </a:pPr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Тренажеры (включая код и SQL)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E219970-E929-555F-B875-50C1E4C7448F}"/>
              </a:ext>
            </a:extLst>
          </p:cNvPr>
          <p:cNvSpPr/>
          <p:nvPr/>
        </p:nvSpPr>
        <p:spPr>
          <a:xfrm>
            <a:off x="521109" y="5703762"/>
            <a:ext cx="2565753" cy="904567"/>
          </a:xfrm>
          <a:prstGeom prst="roundRect">
            <a:avLst/>
          </a:prstGeom>
          <a:noFill/>
          <a:ln w="15875">
            <a:solidFill>
              <a:srgbClr val="E2C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  <a:buClr>
                <a:srgbClr val="EE58BB"/>
              </a:buClr>
            </a:pPr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Симуляторы (например, БАС)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834532CC-5F90-1534-7B26-4AEF58C7E005}"/>
              </a:ext>
            </a:extLst>
          </p:cNvPr>
          <p:cNvSpPr/>
          <p:nvPr/>
        </p:nvSpPr>
        <p:spPr>
          <a:xfrm>
            <a:off x="3327517" y="3525520"/>
            <a:ext cx="2565752" cy="1993688"/>
          </a:xfrm>
          <a:prstGeom prst="roundRect">
            <a:avLst>
              <a:gd name="adj" fmla="val 8776"/>
            </a:avLst>
          </a:prstGeom>
          <a:noFill/>
          <a:ln w="15875">
            <a:solidFill>
              <a:srgbClr val="CEA6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ИИ-модули: ассистенты, генерация курсов, прогноз успеваемости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4E88B6F1-7B8D-B48D-E599-7D1B384F4EEC}"/>
              </a:ext>
            </a:extLst>
          </p:cNvPr>
          <p:cNvSpPr/>
          <p:nvPr/>
        </p:nvSpPr>
        <p:spPr>
          <a:xfrm>
            <a:off x="3327516" y="5703762"/>
            <a:ext cx="5381991" cy="904567"/>
          </a:xfrm>
          <a:prstGeom prst="roundRect">
            <a:avLst/>
          </a:prstGeom>
          <a:noFill/>
          <a:ln w="15875">
            <a:solidFill>
              <a:srgbClr val="A471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Автоматизированная система заявок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F32701A1-408F-B4BD-A573-D624CC2BF778}"/>
              </a:ext>
            </a:extLst>
          </p:cNvPr>
          <p:cNvSpPr/>
          <p:nvPr/>
        </p:nvSpPr>
        <p:spPr>
          <a:xfrm>
            <a:off x="6143755" y="1356852"/>
            <a:ext cx="2565753" cy="904567"/>
          </a:xfrm>
          <a:prstGeom prst="roundRect">
            <a:avLst/>
          </a:prstGeom>
          <a:noFill/>
          <a:ln w="15875">
            <a:solidFill>
              <a:srgbClr val="E2C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Вебинарная система </a:t>
            </a:r>
            <a:br>
              <a:rPr lang="en-US" sz="1600" dirty="0">
                <a:solidFill>
                  <a:srgbClr val="1E1E1E"/>
                </a:solidFill>
                <a:latin typeface="Play" pitchFamily="2" charset="0"/>
              </a:rPr>
            </a:br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со своим чатом </a:t>
            </a:r>
            <a:br>
              <a:rPr lang="en-US" sz="1600" dirty="0">
                <a:solidFill>
                  <a:srgbClr val="1E1E1E"/>
                </a:solidFill>
                <a:latin typeface="Play" pitchFamily="2" charset="0"/>
              </a:rPr>
            </a:br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и рейтингом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509EA5BD-A405-E474-0008-9B05D75C6853}"/>
              </a:ext>
            </a:extLst>
          </p:cNvPr>
          <p:cNvSpPr/>
          <p:nvPr/>
        </p:nvSpPr>
        <p:spPr>
          <a:xfrm>
            <a:off x="6143755" y="2411398"/>
            <a:ext cx="2565753" cy="904567"/>
          </a:xfrm>
          <a:prstGeom prst="roundRect">
            <a:avLst/>
          </a:prstGeom>
          <a:noFill/>
          <a:ln w="15875">
            <a:solidFill>
              <a:srgbClr val="A471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Самопроверка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9CA86F6-BF40-2B94-02C8-93D646391585}"/>
              </a:ext>
            </a:extLst>
          </p:cNvPr>
          <p:cNvSpPr/>
          <p:nvPr/>
        </p:nvSpPr>
        <p:spPr>
          <a:xfrm>
            <a:off x="6143755" y="3525520"/>
            <a:ext cx="2565753" cy="1993688"/>
          </a:xfrm>
          <a:prstGeom prst="roundRect">
            <a:avLst>
              <a:gd name="adj" fmla="val 9387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Поддержка офлайн-</a:t>
            </a:r>
            <a:br>
              <a:rPr lang="en-US" sz="1600" dirty="0">
                <a:solidFill>
                  <a:srgbClr val="1E1E1E"/>
                </a:solidFill>
                <a:latin typeface="Play" pitchFamily="2" charset="0"/>
              </a:rPr>
            </a:br>
            <a:r>
              <a:rPr lang="ru-RU" sz="1600" dirty="0">
                <a:solidFill>
                  <a:srgbClr val="1E1E1E"/>
                </a:solidFill>
                <a:latin typeface="Play" pitchFamily="2" charset="0"/>
              </a:rPr>
              <a:t> и онлайн-обучения, сетевых моделей</a:t>
            </a:r>
          </a:p>
        </p:txBody>
      </p:sp>
    </p:spTree>
    <p:extLst>
      <p:ext uri="{BB962C8B-B14F-4D97-AF65-F5344CB8AC3E}">
        <p14:creationId xmlns:p14="http://schemas.microsoft.com/office/powerpoint/2010/main" val="336109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8BD9879-4FCC-AD7D-6021-34AFD231E7F8}"/>
              </a:ext>
            </a:extLst>
          </p:cNvPr>
          <p:cNvSpPr/>
          <p:nvPr/>
        </p:nvSpPr>
        <p:spPr>
          <a:xfrm>
            <a:off x="1473200" y="1384300"/>
            <a:ext cx="9245600" cy="5219700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0CEB0-A1D6-C67C-2B3B-77C672B2D4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-119" b="23849"/>
          <a:stretch/>
        </p:blipFill>
        <p:spPr>
          <a:xfrm>
            <a:off x="1651000" y="1619141"/>
            <a:ext cx="8890000" cy="4768958"/>
          </a:xfrm>
          <a:prstGeom prst="roundRect">
            <a:avLst>
              <a:gd name="adj" fmla="val 1488"/>
            </a:avLst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F90B4A-E1F1-1789-62F3-19E3C2689FF9}"/>
              </a:ext>
            </a:extLst>
          </p:cNvPr>
          <p:cNvSpPr txBox="1">
            <a:spLocks/>
          </p:cNvSpPr>
          <p:nvPr/>
        </p:nvSpPr>
        <p:spPr>
          <a:xfrm>
            <a:off x="1391285" y="439892"/>
            <a:ext cx="940943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Личный кабинет</a:t>
            </a:r>
            <a:endParaRPr lang="en-US" sz="40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35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1D1B5-0EDA-33A0-9A85-1B73DF3B3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F251A46-ACBF-F93F-0DA6-E1D45FE2C47B}"/>
              </a:ext>
            </a:extLst>
          </p:cNvPr>
          <p:cNvSpPr/>
          <p:nvPr/>
        </p:nvSpPr>
        <p:spPr>
          <a:xfrm>
            <a:off x="1473200" y="1384300"/>
            <a:ext cx="9245600" cy="5219700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A1B4E5-A6E7-AF57-35A2-799A964D5D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97" t="35" r="-27" b="-365"/>
          <a:stretch/>
        </p:blipFill>
        <p:spPr>
          <a:xfrm>
            <a:off x="1689100" y="1619141"/>
            <a:ext cx="8813800" cy="4768958"/>
          </a:xfrm>
          <a:prstGeom prst="roundRect">
            <a:avLst>
              <a:gd name="adj" fmla="val 3885"/>
            </a:avLst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43366DE-E945-33FC-B6AD-ECE54481ED97}"/>
              </a:ext>
            </a:extLst>
          </p:cNvPr>
          <p:cNvSpPr txBox="1">
            <a:spLocks/>
          </p:cNvSpPr>
          <p:nvPr/>
        </p:nvSpPr>
        <p:spPr>
          <a:xfrm>
            <a:off x="1391285" y="439892"/>
            <a:ext cx="940943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 err="1">
                <a:solidFill>
                  <a:srgbClr val="E2CAA2"/>
                </a:solidFill>
                <a:latin typeface="Furore" panose="02000503020000020004" pitchFamily="2" charset="0"/>
              </a:rPr>
              <a:t>мультикурсовость</a:t>
            </a:r>
            <a:endParaRPr lang="en-US" sz="40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8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C31B1-B7E0-5029-62D4-B91DF6736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AED0654-F8EF-E4AC-9052-C102C65D9A01}"/>
              </a:ext>
            </a:extLst>
          </p:cNvPr>
          <p:cNvSpPr/>
          <p:nvPr/>
        </p:nvSpPr>
        <p:spPr>
          <a:xfrm>
            <a:off x="1473200" y="1384300"/>
            <a:ext cx="9245600" cy="5219700"/>
          </a:xfrm>
          <a:prstGeom prst="roundRect">
            <a:avLst>
              <a:gd name="adj" fmla="val 4015"/>
            </a:avLst>
          </a:prstGeom>
          <a:noFill/>
          <a:ln w="15875">
            <a:solidFill>
              <a:srgbClr val="9D98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B64B4-45D6-E146-5F46-29F92F5689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81" b="1681"/>
          <a:stretch/>
        </p:blipFill>
        <p:spPr>
          <a:prstGeom prst="roundRect">
            <a:avLst>
              <a:gd name="adj" fmla="val 1488"/>
            </a:avLst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C2AF704-E0CF-D337-DD69-4EE268C7996B}"/>
              </a:ext>
            </a:extLst>
          </p:cNvPr>
          <p:cNvSpPr txBox="1">
            <a:spLocks/>
          </p:cNvSpPr>
          <p:nvPr/>
        </p:nvSpPr>
        <p:spPr>
          <a:xfrm>
            <a:off x="1391285" y="439892"/>
            <a:ext cx="940943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rgbClr val="E2CAA2"/>
                </a:solidFill>
                <a:latin typeface="Furore" panose="02000503020000020004" pitchFamily="2" charset="0"/>
              </a:rPr>
              <a:t>Активность. презентации</a:t>
            </a:r>
            <a:endParaRPr lang="en-US" sz="4000" dirty="0">
              <a:solidFill>
                <a:srgbClr val="E2CAA2"/>
              </a:solidFill>
              <a:latin typeface="Furore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8062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608</Words>
  <Application>Microsoft Office PowerPoint</Application>
  <PresentationFormat>Широкоэкранный</PresentationFormat>
  <Paragraphs>119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Wingdings</vt:lpstr>
      <vt:lpstr>Play</vt:lpstr>
      <vt:lpstr>Calibri</vt:lpstr>
      <vt:lpstr>Furore</vt:lpstr>
      <vt:lpstr>Arial</vt:lpstr>
      <vt:lpstr>Montserrat Medium</vt:lpstr>
      <vt:lpstr>Aptos</vt:lpstr>
      <vt:lpstr>Montserrat</vt:lpstr>
      <vt:lpstr>Aptos Display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 чего мы начинали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Вебинары</vt:lpstr>
      <vt:lpstr>Модуль проектов</vt:lpstr>
      <vt:lpstr>Презентация PowerPoint</vt:lpstr>
      <vt:lpstr>Исследование рынка  и потребителя в EdTech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  40+ сотрудников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Office8 Prostoy</dc:creator>
  <cp:lastModifiedBy>Huawei</cp:lastModifiedBy>
  <cp:revision>31</cp:revision>
  <dcterms:created xsi:type="dcterms:W3CDTF">2025-04-22T09:56:31Z</dcterms:created>
  <dcterms:modified xsi:type="dcterms:W3CDTF">2025-04-29T14:34:01Z</dcterms:modified>
</cp:coreProperties>
</file>